
<file path=[Content_Types].xml><?xml version="1.0" encoding="utf-8"?>
<Types xmlns="http://schemas.openxmlformats.org/package/2006/content-types">
  <Default Extension="png" ContentType="image/png"/>
  <Default Extension="bin" ContentType="application/vnd.openxmlformats-officedocument.oleObject"/>
  <Default Extension="jfif" ContentType="image/jpe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80"/>
  </p:notesMasterIdLst>
  <p:handoutMasterIdLst>
    <p:handoutMasterId r:id="rId81"/>
  </p:handoutMasterIdLst>
  <p:sldIdLst>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329" r:id="rId36"/>
    <p:sldId id="331" r:id="rId37"/>
    <p:sldId id="333" r:id="rId38"/>
    <p:sldId id="337" r:id="rId39"/>
    <p:sldId id="339" r:id="rId40"/>
    <p:sldId id="342" r:id="rId41"/>
    <p:sldId id="291" r:id="rId42"/>
    <p:sldId id="292" r:id="rId43"/>
    <p:sldId id="346" r:id="rId44"/>
    <p:sldId id="293" r:id="rId45"/>
    <p:sldId id="347" r:id="rId46"/>
    <p:sldId id="294" r:id="rId47"/>
    <p:sldId id="295" r:id="rId48"/>
    <p:sldId id="296" r:id="rId49"/>
    <p:sldId id="349" r:id="rId50"/>
    <p:sldId id="350" r:id="rId51"/>
    <p:sldId id="351" r:id="rId52"/>
    <p:sldId id="352" r:id="rId53"/>
    <p:sldId id="354" r:id="rId54"/>
    <p:sldId id="301" r:id="rId55"/>
    <p:sldId id="302" r:id="rId56"/>
    <p:sldId id="303" r:id="rId57"/>
    <p:sldId id="304" r:id="rId58"/>
    <p:sldId id="305" r:id="rId59"/>
    <p:sldId id="306" r:id="rId60"/>
    <p:sldId id="307" r:id="rId61"/>
    <p:sldId id="308" r:id="rId62"/>
    <p:sldId id="309" r:id="rId63"/>
    <p:sldId id="310" r:id="rId64"/>
    <p:sldId id="326" r:id="rId65"/>
    <p:sldId id="327" r:id="rId66"/>
    <p:sldId id="344" r:id="rId67"/>
    <p:sldId id="312" r:id="rId68"/>
    <p:sldId id="313" r:id="rId69"/>
    <p:sldId id="317" r:id="rId70"/>
    <p:sldId id="319" r:id="rId71"/>
    <p:sldId id="355" r:id="rId72"/>
    <p:sldId id="356" r:id="rId73"/>
    <p:sldId id="320" r:id="rId74"/>
    <p:sldId id="322" r:id="rId75"/>
    <p:sldId id="357" r:id="rId76"/>
    <p:sldId id="323" r:id="rId77"/>
    <p:sldId id="324" r:id="rId78"/>
    <p:sldId id="325" r:id="rId79"/>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329"/>
            <p14:sldId id="331"/>
            <p14:sldId id="333"/>
            <p14:sldId id="337"/>
            <p14:sldId id="339"/>
            <p14:sldId id="342"/>
            <p14:sldId id="291"/>
            <p14:sldId id="292"/>
            <p14:sldId id="346"/>
            <p14:sldId id="293"/>
            <p14:sldId id="347"/>
            <p14:sldId id="294"/>
            <p14:sldId id="295"/>
            <p14:sldId id="296"/>
            <p14:sldId id="349"/>
            <p14:sldId id="350"/>
            <p14:sldId id="351"/>
            <p14:sldId id="352"/>
            <p14:sldId id="354"/>
            <p14:sldId id="301"/>
            <p14:sldId id="302"/>
            <p14:sldId id="303"/>
            <p14:sldId id="304"/>
            <p14:sldId id="305"/>
            <p14:sldId id="306"/>
            <p14:sldId id="307"/>
            <p14:sldId id="308"/>
            <p14:sldId id="309"/>
            <p14:sldId id="310"/>
            <p14:sldId id="326"/>
            <p14:sldId id="327"/>
            <p14:sldId id="344"/>
            <p14:sldId id="312"/>
            <p14:sldId id="313"/>
            <p14:sldId id="317"/>
            <p14:sldId id="319"/>
            <p14:sldId id="355"/>
            <p14:sldId id="356"/>
            <p14:sldId id="320"/>
            <p14:sldId id="322"/>
            <p14:sldId id="357"/>
            <p14:sldId id="323"/>
            <p14:sldId id="324"/>
            <p14:sldId id="32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s, Jessica" initials="PJ"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5E616"/>
    <a:srgbClr val="95E816"/>
    <a:srgbClr val="FFECAF"/>
    <a:srgbClr val="FECC26"/>
    <a:srgbClr val="0098CC"/>
    <a:srgbClr val="74B230"/>
    <a:srgbClr val="F3FCE4"/>
    <a:srgbClr val="FFD1D8"/>
    <a:srgbClr val="FFEF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62" autoAdjust="0"/>
    <p:restoredTop sz="98535" autoAdjust="0"/>
  </p:normalViewPr>
  <p:slideViewPr>
    <p:cSldViewPr>
      <p:cViewPr varScale="1">
        <p:scale>
          <a:sx n="72" d="100"/>
          <a:sy n="72" d="100"/>
        </p:scale>
        <p:origin x="834" y="66"/>
      </p:cViewPr>
      <p:guideLst>
        <p:guide orient="horz" pos="2160"/>
        <p:guide pos="3840"/>
      </p:guideLst>
    </p:cSldViewPr>
  </p:slideViewPr>
  <p:outlineViewPr>
    <p:cViewPr>
      <p:scale>
        <a:sx n="33" d="100"/>
        <a:sy n="33" d="100"/>
      </p:scale>
      <p:origin x="0" y="-58590"/>
    </p:cViewPr>
  </p:outlineViewPr>
  <p:notesTextViewPr>
    <p:cViewPr>
      <p:scale>
        <a:sx n="3" d="2"/>
        <a:sy n="3" d="2"/>
      </p:scale>
      <p:origin x="0" y="0"/>
    </p:cViewPr>
  </p:notesTextViewPr>
  <p:sorterViewPr>
    <p:cViewPr>
      <p:scale>
        <a:sx n="80" d="100"/>
        <a:sy n="80" d="100"/>
      </p:scale>
      <p:origin x="0" y="0"/>
    </p:cViewPr>
  </p:sorterViewPr>
  <p:notesViewPr>
    <p:cSldViewPr>
      <p:cViewPr varScale="1">
        <p:scale>
          <a:sx n="85" d="100"/>
          <a:sy n="85" d="100"/>
        </p:scale>
        <p:origin x="-383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commentAuthors" Target="commentAuthors.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pPr/>
              <a:t>27-03-2018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pPr/>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pPr/>
              <a:t>27/03/2018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76" name="Shape 1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3823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4" name="Shape 264"/>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88900" algn="l" rtl="0">
              <a:spcBef>
                <a:spcPts val="0"/>
              </a:spcBef>
              <a:spcAft>
                <a:spcPts val="0"/>
              </a:spcAft>
              <a:buClr>
                <a:schemeClr val="dk1"/>
              </a:buClr>
              <a:buSzPts val="1400"/>
              <a:buFont typeface="Calibri"/>
              <a:buNone/>
            </a:pPr>
            <a:r>
              <a:rPr lang="en-US" sz="1200" b="0" i="0" u="none" strike="noStrike" cap="none">
                <a:solidFill>
                  <a:schemeClr val="dk1"/>
                </a:solidFill>
                <a:latin typeface="Calibri"/>
                <a:ea typeface="Calibri"/>
                <a:cs typeface="Calibri"/>
                <a:sym typeface="Calibri"/>
              </a:rPr>
              <a:t>A cor AZUL sempre tem que aparecer no slide. Seja nas formas ou no texto.</a:t>
            </a:r>
          </a:p>
          <a:p>
            <a:pPr marL="0" marR="0" lvl="0" indent="-88900" algn="l" rtl="0">
              <a:spcBef>
                <a:spcPts val="0"/>
              </a:spcBef>
              <a:buClr>
                <a:schemeClr val="dk1"/>
              </a:buClr>
              <a:buSzPts val="1400"/>
              <a:buFont typeface="Calibri"/>
              <a:buNone/>
            </a:pPr>
            <a:r>
              <a:rPr lang="en-US" sz="1200" b="0" i="0" u="none" strike="noStrike" cap="none">
                <a:solidFill>
                  <a:schemeClr val="dk1"/>
                </a:solidFill>
                <a:latin typeface="Calibri"/>
                <a:ea typeface="Calibri"/>
                <a:cs typeface="Calibri"/>
                <a:sym typeface="Calibri"/>
              </a:rPr>
              <a:t>Uma imagem como essa nao funciona. Muito “Barbie” para uma consultoria. Eles gostam deste layout mas deveria estar separador de capitulos com o logo de “espadas” maior. Para toda insercao de imagem o fundo deve ser cinza claro.</a:t>
            </a:r>
          </a:p>
        </p:txBody>
      </p:sp>
      <p:sp>
        <p:nvSpPr>
          <p:cNvPr id="265" name="Shape 265"/>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7620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5615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74" name="Shape 274"/>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11</a:t>
            </a:fld>
            <a:endParaRPr lang="en-US"/>
          </a:p>
        </p:txBody>
      </p:sp>
    </p:spTree>
    <p:extLst>
      <p:ext uri="{BB962C8B-B14F-4D97-AF65-F5344CB8AC3E}">
        <p14:creationId xmlns:p14="http://schemas.microsoft.com/office/powerpoint/2010/main" val="4267098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282" name="Shape 28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6026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289" name="Shape 28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6476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95" name="Shape 295"/>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19</a:t>
            </a:fld>
            <a:endParaRPr lang="en-US"/>
          </a:p>
        </p:txBody>
      </p:sp>
    </p:spTree>
    <p:extLst>
      <p:ext uri="{BB962C8B-B14F-4D97-AF65-F5344CB8AC3E}">
        <p14:creationId xmlns:p14="http://schemas.microsoft.com/office/powerpoint/2010/main" val="2841733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dirty="0"/>
          </a:p>
        </p:txBody>
      </p:sp>
      <p:sp>
        <p:nvSpPr>
          <p:cNvPr id="305" name="Shape 305"/>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24</a:t>
            </a:fld>
            <a:endParaRPr lang="en-US"/>
          </a:p>
        </p:txBody>
      </p:sp>
    </p:spTree>
    <p:extLst>
      <p:ext uri="{BB962C8B-B14F-4D97-AF65-F5344CB8AC3E}">
        <p14:creationId xmlns:p14="http://schemas.microsoft.com/office/powerpoint/2010/main" val="3169266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12" name="Shape 312"/>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25</a:t>
            </a:fld>
            <a:endParaRPr lang="en-US"/>
          </a:p>
        </p:txBody>
      </p:sp>
    </p:spTree>
    <p:extLst>
      <p:ext uri="{BB962C8B-B14F-4D97-AF65-F5344CB8AC3E}">
        <p14:creationId xmlns:p14="http://schemas.microsoft.com/office/powerpoint/2010/main" val="3777225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319" name="Shape 319"/>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rtl="0">
              <a:spcBef>
                <a:spcPts val="0"/>
              </a:spcBef>
              <a:buClr>
                <a:srgbClr val="000000"/>
              </a:buClr>
              <a:buFont typeface="Arial"/>
              <a:buNone/>
            </a:pPr>
            <a:fld id="{00000000-1234-1234-1234-123412341234}" type="slidenum">
              <a:rPr lang="en-US"/>
              <a:t>29</a:t>
            </a:fld>
            <a:endParaRPr lang="en-US"/>
          </a:p>
        </p:txBody>
      </p:sp>
    </p:spTree>
    <p:extLst>
      <p:ext uri="{BB962C8B-B14F-4D97-AF65-F5344CB8AC3E}">
        <p14:creationId xmlns:p14="http://schemas.microsoft.com/office/powerpoint/2010/main" val="627135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327" name="Shape 327"/>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rtl="0">
              <a:spcBef>
                <a:spcPts val="0"/>
              </a:spcBef>
              <a:buClr>
                <a:srgbClr val="000000"/>
              </a:buClr>
              <a:buFont typeface="Arial"/>
              <a:buNone/>
            </a:pPr>
            <a:fld id="{00000000-1234-1234-1234-123412341234}" type="slidenum">
              <a:rPr lang="en-US"/>
              <a:t>30</a:t>
            </a:fld>
            <a:endParaRPr lang="en-US"/>
          </a:p>
        </p:txBody>
      </p:sp>
    </p:spTree>
    <p:extLst>
      <p:ext uri="{BB962C8B-B14F-4D97-AF65-F5344CB8AC3E}">
        <p14:creationId xmlns:p14="http://schemas.microsoft.com/office/powerpoint/2010/main" val="2412715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394" name="Shape 394"/>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rtl="0">
              <a:spcBef>
                <a:spcPts val="0"/>
              </a:spcBef>
              <a:buClr>
                <a:srgbClr val="000000"/>
              </a:buClr>
              <a:buFont typeface="Arial"/>
              <a:buNone/>
            </a:pPr>
            <a:fld id="{00000000-1234-1234-1234-123412341234}" type="slidenum">
              <a:rPr lang="en-US"/>
              <a:t>38</a:t>
            </a:fld>
            <a:endParaRPr lang="en-US"/>
          </a:p>
        </p:txBody>
      </p:sp>
    </p:spTree>
    <p:extLst>
      <p:ext uri="{BB962C8B-B14F-4D97-AF65-F5344CB8AC3E}">
        <p14:creationId xmlns:p14="http://schemas.microsoft.com/office/powerpoint/2010/main" val="2866708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82" name="Shape 18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1066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403" name="Shape 40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rtl="0">
              <a:spcBef>
                <a:spcPts val="0"/>
              </a:spcBef>
              <a:buClr>
                <a:srgbClr val="000000"/>
              </a:buClr>
              <a:buFont typeface="Arial"/>
              <a:buNone/>
            </a:pPr>
            <a:fld id="{00000000-1234-1234-1234-123412341234}" type="slidenum">
              <a:rPr lang="en-US"/>
              <a:t>39</a:t>
            </a:fld>
            <a:endParaRPr lang="en-US"/>
          </a:p>
        </p:txBody>
      </p:sp>
    </p:spTree>
    <p:extLst>
      <p:ext uri="{BB962C8B-B14F-4D97-AF65-F5344CB8AC3E}">
        <p14:creationId xmlns:p14="http://schemas.microsoft.com/office/powerpoint/2010/main" val="497751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412" name="Shape 412"/>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rtl="0">
              <a:spcBef>
                <a:spcPts val="0"/>
              </a:spcBef>
              <a:buClr>
                <a:srgbClr val="000000"/>
              </a:buClr>
              <a:buFont typeface="Arial"/>
              <a:buNone/>
            </a:pPr>
            <a:fld id="{00000000-1234-1234-1234-123412341234}" type="slidenum">
              <a:rPr lang="en-US"/>
              <a:t>41</a:t>
            </a:fld>
            <a:endParaRPr lang="en-US"/>
          </a:p>
        </p:txBody>
      </p:sp>
    </p:spTree>
    <p:extLst>
      <p:ext uri="{BB962C8B-B14F-4D97-AF65-F5344CB8AC3E}">
        <p14:creationId xmlns:p14="http://schemas.microsoft.com/office/powerpoint/2010/main" val="767966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9" name="Shape 41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420" name="Shape 42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43</a:t>
            </a:fld>
            <a:endParaRPr lang="en-US"/>
          </a:p>
        </p:txBody>
      </p:sp>
    </p:spTree>
    <p:extLst>
      <p:ext uri="{BB962C8B-B14F-4D97-AF65-F5344CB8AC3E}">
        <p14:creationId xmlns:p14="http://schemas.microsoft.com/office/powerpoint/2010/main" val="3412155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429" name="Shape 429"/>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44</a:t>
            </a:fld>
            <a:endParaRPr lang="en-US"/>
          </a:p>
        </p:txBody>
      </p:sp>
    </p:spTree>
    <p:extLst>
      <p:ext uri="{BB962C8B-B14F-4D97-AF65-F5344CB8AC3E}">
        <p14:creationId xmlns:p14="http://schemas.microsoft.com/office/powerpoint/2010/main" val="4253180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437" name="Shape 437"/>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45</a:t>
            </a:fld>
            <a:endParaRPr lang="en-US"/>
          </a:p>
        </p:txBody>
      </p:sp>
    </p:spTree>
    <p:extLst>
      <p:ext uri="{BB962C8B-B14F-4D97-AF65-F5344CB8AC3E}">
        <p14:creationId xmlns:p14="http://schemas.microsoft.com/office/powerpoint/2010/main" val="3610507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Shape 444"/>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445" name="Shape 445"/>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50</a:t>
            </a:fld>
            <a:endParaRPr lang="en-US"/>
          </a:p>
        </p:txBody>
      </p:sp>
    </p:spTree>
    <p:extLst>
      <p:ext uri="{BB962C8B-B14F-4D97-AF65-F5344CB8AC3E}">
        <p14:creationId xmlns:p14="http://schemas.microsoft.com/office/powerpoint/2010/main" val="749911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476" name="Shape 4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3145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1" name="Shape 48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482" name="Shape 482"/>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52</a:t>
            </a:fld>
            <a:endParaRPr lang="en-US"/>
          </a:p>
        </p:txBody>
      </p:sp>
    </p:spTree>
    <p:extLst>
      <p:ext uri="{BB962C8B-B14F-4D97-AF65-F5344CB8AC3E}">
        <p14:creationId xmlns:p14="http://schemas.microsoft.com/office/powerpoint/2010/main" val="160344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0" name="Shape 490"/>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dirty="0"/>
          </a:p>
        </p:txBody>
      </p:sp>
      <p:sp>
        <p:nvSpPr>
          <p:cNvPr id="491" name="Shape 491"/>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53</a:t>
            </a:fld>
            <a:endParaRPr lang="en-US"/>
          </a:p>
        </p:txBody>
      </p:sp>
    </p:spTree>
    <p:extLst>
      <p:ext uri="{BB962C8B-B14F-4D97-AF65-F5344CB8AC3E}">
        <p14:creationId xmlns:p14="http://schemas.microsoft.com/office/powerpoint/2010/main" val="926728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517" name="Shape 517"/>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54</a:t>
            </a:fld>
            <a:endParaRPr lang="en-US"/>
          </a:p>
        </p:txBody>
      </p:sp>
    </p:spTree>
    <p:extLst>
      <p:ext uri="{BB962C8B-B14F-4D97-AF65-F5344CB8AC3E}">
        <p14:creationId xmlns:p14="http://schemas.microsoft.com/office/powerpoint/2010/main" val="2930849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188" name="Shape 188"/>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rtl="0">
              <a:spcBef>
                <a:spcPts val="0"/>
              </a:spcBef>
              <a:buClr>
                <a:srgbClr val="000000"/>
              </a:buClr>
              <a:buFont typeface="Arial"/>
              <a:buNone/>
            </a:pPr>
            <a:fld id="{00000000-1234-1234-1234-123412341234}" type="slidenum">
              <a:rPr lang="en-US"/>
              <a:t>3</a:t>
            </a:fld>
            <a:endParaRPr lang="en-US"/>
          </a:p>
        </p:txBody>
      </p:sp>
    </p:spTree>
    <p:extLst>
      <p:ext uri="{BB962C8B-B14F-4D97-AF65-F5344CB8AC3E}">
        <p14:creationId xmlns:p14="http://schemas.microsoft.com/office/powerpoint/2010/main" val="2897498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3" name="Shape 523"/>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rtl="0">
              <a:spcBef>
                <a:spcPts val="0"/>
              </a:spcBef>
              <a:buNone/>
            </a:pPr>
            <a:endParaRPr dirty="0"/>
          </a:p>
        </p:txBody>
      </p:sp>
      <p:sp>
        <p:nvSpPr>
          <p:cNvPr id="524" name="Shape 524"/>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rtl="0">
              <a:spcBef>
                <a:spcPts val="0"/>
              </a:spcBef>
              <a:buClr>
                <a:srgbClr val="000000"/>
              </a:buClr>
              <a:buFont typeface="Arial"/>
              <a:buNone/>
            </a:pPr>
            <a:fld id="{00000000-1234-1234-1234-123412341234}" type="slidenum">
              <a:rPr lang="en-US"/>
              <a:t>55</a:t>
            </a:fld>
            <a:endParaRPr lang="en-US"/>
          </a:p>
        </p:txBody>
      </p:sp>
    </p:spTree>
    <p:extLst>
      <p:ext uri="{BB962C8B-B14F-4D97-AF65-F5344CB8AC3E}">
        <p14:creationId xmlns:p14="http://schemas.microsoft.com/office/powerpoint/2010/main" val="2479979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2" name="Shape 5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533" name="Shape 5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rtl="0">
              <a:spcBef>
                <a:spcPts val="0"/>
              </a:spcBef>
              <a:buClr>
                <a:srgbClr val="000000"/>
              </a:buClr>
              <a:buFont typeface="Arial"/>
              <a:buNone/>
            </a:pPr>
            <a:fld id="{00000000-1234-1234-1234-123412341234}" type="slidenum">
              <a:rPr lang="en-US"/>
              <a:t>56</a:t>
            </a:fld>
            <a:endParaRPr lang="en-US"/>
          </a:p>
        </p:txBody>
      </p:sp>
    </p:spTree>
    <p:extLst>
      <p:ext uri="{BB962C8B-B14F-4D97-AF65-F5344CB8AC3E}">
        <p14:creationId xmlns:p14="http://schemas.microsoft.com/office/powerpoint/2010/main" val="3086288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541" name="Shape 541"/>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rtl="0">
              <a:spcBef>
                <a:spcPts val="0"/>
              </a:spcBef>
              <a:buClr>
                <a:srgbClr val="000000"/>
              </a:buClr>
              <a:buFont typeface="Arial"/>
              <a:buNone/>
            </a:pPr>
            <a:fld id="{00000000-1234-1234-1234-123412341234}" type="slidenum">
              <a:rPr lang="en-US"/>
              <a:t>57</a:t>
            </a:fld>
            <a:endParaRPr lang="en-US"/>
          </a:p>
        </p:txBody>
      </p:sp>
    </p:spTree>
    <p:extLst>
      <p:ext uri="{BB962C8B-B14F-4D97-AF65-F5344CB8AC3E}">
        <p14:creationId xmlns:p14="http://schemas.microsoft.com/office/powerpoint/2010/main" val="8350007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47" name="Shape 547"/>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88900" algn="l" rtl="0">
              <a:spcBef>
                <a:spcPts val="0"/>
              </a:spcBef>
              <a:spcAft>
                <a:spcPts val="0"/>
              </a:spcAft>
              <a:buClr>
                <a:schemeClr val="dk1"/>
              </a:buClr>
              <a:buSzPts val="1400"/>
              <a:buFont typeface="Calibri"/>
              <a:buNone/>
            </a:pPr>
            <a:r>
              <a:rPr lang="en-US" sz="1200" b="0" i="0" u="none" strike="noStrike" cap="none">
                <a:solidFill>
                  <a:schemeClr val="dk1"/>
                </a:solidFill>
                <a:latin typeface="Calibri"/>
                <a:ea typeface="Calibri"/>
                <a:cs typeface="Calibri"/>
                <a:sym typeface="Calibri"/>
              </a:rPr>
              <a:t>A cor AZUL sempre tem que aparecer no slide. Seja nas formas ou no texto.</a:t>
            </a:r>
          </a:p>
          <a:p>
            <a:pPr marL="0" marR="0" lvl="0" indent="-88900" algn="l" rtl="0">
              <a:spcBef>
                <a:spcPts val="0"/>
              </a:spcBef>
              <a:buClr>
                <a:schemeClr val="dk1"/>
              </a:buClr>
              <a:buSzPts val="1400"/>
              <a:buFont typeface="Calibri"/>
              <a:buNone/>
            </a:pPr>
            <a:r>
              <a:rPr lang="en-US" sz="1200" b="0" i="0" u="none" strike="noStrike" cap="none">
                <a:solidFill>
                  <a:schemeClr val="dk1"/>
                </a:solidFill>
                <a:latin typeface="Calibri"/>
                <a:ea typeface="Calibri"/>
                <a:cs typeface="Calibri"/>
                <a:sym typeface="Calibri"/>
              </a:rPr>
              <a:t>Uma imagem c</a:t>
            </a:r>
            <a:r>
              <a:rPr lang="en-US"/>
              <a:t>o</a:t>
            </a:r>
            <a:r>
              <a:rPr lang="en-US" sz="1200" b="0" i="0" u="none" strike="noStrike" cap="none">
                <a:solidFill>
                  <a:schemeClr val="dk1"/>
                </a:solidFill>
                <a:latin typeface="Calibri"/>
                <a:ea typeface="Calibri"/>
                <a:cs typeface="Calibri"/>
                <a:sym typeface="Calibri"/>
              </a:rPr>
              <a:t>mo essa nao funciona. Muito “Barbie” para uma consultoria. Eles gostam deste layout mas deveria estar separador de capitulos com o logo de “espadas” maior. Para toda insercao de imagem o fundo deve ser cinza claro.</a:t>
            </a:r>
          </a:p>
        </p:txBody>
      </p:sp>
      <p:sp>
        <p:nvSpPr>
          <p:cNvPr id="548" name="Shape 548"/>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7620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8908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Shape 55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5" name="Shape 555"/>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556" name="Shape 556"/>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59</a:t>
            </a:fld>
            <a:endParaRPr lang="en-US"/>
          </a:p>
        </p:txBody>
      </p:sp>
    </p:spTree>
    <p:extLst>
      <p:ext uri="{BB962C8B-B14F-4D97-AF65-F5344CB8AC3E}">
        <p14:creationId xmlns:p14="http://schemas.microsoft.com/office/powerpoint/2010/main" val="1401213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Shape 5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0" name="Shape 600"/>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601" name="Shape 601"/>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60</a:t>
            </a:fld>
            <a:endParaRPr lang="en-US"/>
          </a:p>
        </p:txBody>
      </p:sp>
    </p:spTree>
    <p:extLst>
      <p:ext uri="{BB962C8B-B14F-4D97-AF65-F5344CB8AC3E}">
        <p14:creationId xmlns:p14="http://schemas.microsoft.com/office/powerpoint/2010/main" val="21039877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Shape 61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4" name="Shape 614"/>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615" name="Shape 615"/>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64</a:t>
            </a:fld>
            <a:endParaRPr lang="en-US"/>
          </a:p>
        </p:txBody>
      </p:sp>
    </p:spTree>
    <p:extLst>
      <p:ext uri="{BB962C8B-B14F-4D97-AF65-F5344CB8AC3E}">
        <p14:creationId xmlns:p14="http://schemas.microsoft.com/office/powerpoint/2010/main" val="14774417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Shape 62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2" name="Shape 62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623" name="Shape 62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65</a:t>
            </a:fld>
            <a:endParaRPr lang="en-US"/>
          </a:p>
        </p:txBody>
      </p:sp>
    </p:spTree>
    <p:extLst>
      <p:ext uri="{BB962C8B-B14F-4D97-AF65-F5344CB8AC3E}">
        <p14:creationId xmlns:p14="http://schemas.microsoft.com/office/powerpoint/2010/main" val="856224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3" name="Shape 653"/>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654" name="Shape 654"/>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66</a:t>
            </a:fld>
            <a:endParaRPr lang="en-US"/>
          </a:p>
        </p:txBody>
      </p:sp>
    </p:spTree>
    <p:extLst>
      <p:ext uri="{BB962C8B-B14F-4D97-AF65-F5344CB8AC3E}">
        <p14:creationId xmlns:p14="http://schemas.microsoft.com/office/powerpoint/2010/main" val="1665502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7" name="Shape 667"/>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668" name="Shape 668"/>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67</a:t>
            </a:fld>
            <a:endParaRPr lang="en-US"/>
          </a:p>
        </p:txBody>
      </p:sp>
    </p:spTree>
    <p:extLst>
      <p:ext uri="{BB962C8B-B14F-4D97-AF65-F5344CB8AC3E}">
        <p14:creationId xmlns:p14="http://schemas.microsoft.com/office/powerpoint/2010/main" val="2243008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97" name="Shape 197"/>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4</a:t>
            </a:fld>
            <a:endParaRPr lang="en-US"/>
          </a:p>
        </p:txBody>
      </p:sp>
    </p:spTree>
    <p:extLst>
      <p:ext uri="{BB962C8B-B14F-4D97-AF65-F5344CB8AC3E}">
        <p14:creationId xmlns:p14="http://schemas.microsoft.com/office/powerpoint/2010/main" val="1431466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633" name="Shape 63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68</a:t>
            </a:fld>
            <a:endParaRPr lang="en-US"/>
          </a:p>
        </p:txBody>
      </p:sp>
    </p:spTree>
    <p:extLst>
      <p:ext uri="{BB962C8B-B14F-4D97-AF65-F5344CB8AC3E}">
        <p14:creationId xmlns:p14="http://schemas.microsoft.com/office/powerpoint/2010/main" val="28979440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9" name="Shape 63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640" name="Shape 64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69</a:t>
            </a:fld>
            <a:endParaRPr lang="en-US"/>
          </a:p>
        </p:txBody>
      </p:sp>
    </p:spTree>
    <p:extLst>
      <p:ext uri="{BB962C8B-B14F-4D97-AF65-F5344CB8AC3E}">
        <p14:creationId xmlns:p14="http://schemas.microsoft.com/office/powerpoint/2010/main" val="14302860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675" name="Shape 675"/>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70</a:t>
            </a:fld>
            <a:endParaRPr lang="en-US"/>
          </a:p>
        </p:txBody>
      </p:sp>
    </p:spTree>
    <p:extLst>
      <p:ext uri="{BB962C8B-B14F-4D97-AF65-F5344CB8AC3E}">
        <p14:creationId xmlns:p14="http://schemas.microsoft.com/office/powerpoint/2010/main" val="40889544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8" name="Shape 688"/>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689" name="Shape 689"/>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71</a:t>
            </a:fld>
            <a:endParaRPr lang="en-US"/>
          </a:p>
        </p:txBody>
      </p:sp>
    </p:spTree>
    <p:extLst>
      <p:ext uri="{BB962C8B-B14F-4D97-AF65-F5344CB8AC3E}">
        <p14:creationId xmlns:p14="http://schemas.microsoft.com/office/powerpoint/2010/main" val="2268905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Shape 6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5" name="Shape 695"/>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696" name="Shape 696"/>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73</a:t>
            </a:fld>
            <a:endParaRPr lang="en-US"/>
          </a:p>
        </p:txBody>
      </p:sp>
    </p:spTree>
    <p:extLst>
      <p:ext uri="{BB962C8B-B14F-4D97-AF65-F5344CB8AC3E}">
        <p14:creationId xmlns:p14="http://schemas.microsoft.com/office/powerpoint/2010/main" val="41282094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2" name="Shape 70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703" name="Shape 70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74</a:t>
            </a:fld>
            <a:endParaRPr lang="en-US"/>
          </a:p>
        </p:txBody>
      </p:sp>
    </p:spTree>
    <p:extLst>
      <p:ext uri="{BB962C8B-B14F-4D97-AF65-F5344CB8AC3E}">
        <p14:creationId xmlns:p14="http://schemas.microsoft.com/office/powerpoint/2010/main" val="20293579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Shape 708"/>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709" name="Shape 7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825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211" name="Shape 211"/>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rtl="0">
              <a:spcBef>
                <a:spcPts val="0"/>
              </a:spcBef>
              <a:buClr>
                <a:srgbClr val="000000"/>
              </a:buClr>
              <a:buFont typeface="Arial"/>
              <a:buNone/>
            </a:pPr>
            <a:fld id="{00000000-1234-1234-1234-123412341234}" type="slidenum">
              <a:rPr lang="en-US"/>
              <a:t>5</a:t>
            </a:fld>
            <a:endParaRPr lang="en-US"/>
          </a:p>
        </p:txBody>
      </p:sp>
    </p:spTree>
    <p:extLst>
      <p:ext uri="{BB962C8B-B14F-4D97-AF65-F5344CB8AC3E}">
        <p14:creationId xmlns:p14="http://schemas.microsoft.com/office/powerpoint/2010/main" val="33607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223" name="Shape 22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rtl="0">
              <a:spcBef>
                <a:spcPts val="0"/>
              </a:spcBef>
              <a:buClr>
                <a:srgbClr val="000000"/>
              </a:buClr>
              <a:buFont typeface="Arial"/>
              <a:buNone/>
            </a:pPr>
            <a:fld id="{00000000-1234-1234-1234-123412341234}" type="slidenum">
              <a:rPr lang="en-US"/>
              <a:t>6</a:t>
            </a:fld>
            <a:endParaRPr lang="en-US"/>
          </a:p>
        </p:txBody>
      </p:sp>
    </p:spTree>
    <p:extLst>
      <p:ext uri="{BB962C8B-B14F-4D97-AF65-F5344CB8AC3E}">
        <p14:creationId xmlns:p14="http://schemas.microsoft.com/office/powerpoint/2010/main" val="7527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6" name="Shape 236"/>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7</a:t>
            </a:fld>
            <a:endParaRPr lang="en-US"/>
          </a:p>
        </p:txBody>
      </p:sp>
    </p:spTree>
    <p:extLst>
      <p:ext uri="{BB962C8B-B14F-4D97-AF65-F5344CB8AC3E}">
        <p14:creationId xmlns:p14="http://schemas.microsoft.com/office/powerpoint/2010/main" val="3161923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246" name="Shape 246"/>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rtl="0">
              <a:spcBef>
                <a:spcPts val="0"/>
              </a:spcBef>
              <a:buClr>
                <a:srgbClr val="000000"/>
              </a:buClr>
              <a:buFont typeface="Arial"/>
              <a:buNone/>
            </a:pPr>
            <a:fld id="{00000000-1234-1234-1234-123412341234}" type="slidenum">
              <a:rPr lang="en-US"/>
              <a:t>8</a:t>
            </a:fld>
            <a:endParaRPr lang="en-US"/>
          </a:p>
        </p:txBody>
      </p:sp>
    </p:spTree>
    <p:extLst>
      <p:ext uri="{BB962C8B-B14F-4D97-AF65-F5344CB8AC3E}">
        <p14:creationId xmlns:p14="http://schemas.microsoft.com/office/powerpoint/2010/main" val="3555968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6" name="Shape 25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88900" algn="l" rtl="0">
              <a:spcBef>
                <a:spcPts val="0"/>
              </a:spcBef>
              <a:spcAft>
                <a:spcPts val="0"/>
              </a:spcAft>
              <a:buClr>
                <a:schemeClr val="dk1"/>
              </a:buClr>
              <a:buSzPts val="1400"/>
              <a:buFont typeface="Calibri"/>
              <a:buNone/>
            </a:pPr>
            <a:r>
              <a:rPr lang="en-US" sz="1200" b="0" i="0" u="none" strike="noStrike" cap="none">
                <a:solidFill>
                  <a:schemeClr val="dk1"/>
                </a:solidFill>
                <a:latin typeface="Calibri"/>
                <a:ea typeface="Calibri"/>
                <a:cs typeface="Calibri"/>
                <a:sym typeface="Calibri"/>
              </a:rPr>
              <a:t>A cor AZUL sempre tem que aparecer no slide. Seja nas formas ou no texto.</a:t>
            </a:r>
          </a:p>
          <a:p>
            <a:pPr marL="0" marR="0" lvl="0" indent="-88900" algn="l" rtl="0">
              <a:spcBef>
                <a:spcPts val="0"/>
              </a:spcBef>
              <a:buClr>
                <a:schemeClr val="dk1"/>
              </a:buClr>
              <a:buSzPts val="1400"/>
              <a:buFont typeface="Calibri"/>
              <a:buNone/>
            </a:pPr>
            <a:r>
              <a:rPr lang="en-US" sz="1200" b="0" i="0" u="none" strike="noStrike" cap="none">
                <a:solidFill>
                  <a:schemeClr val="dk1"/>
                </a:solidFill>
                <a:latin typeface="Calibri"/>
                <a:ea typeface="Calibri"/>
                <a:cs typeface="Calibri"/>
                <a:sym typeface="Calibri"/>
              </a:rPr>
              <a:t>Uma imagem como essa nao funciona. Muito “Barbie” para uma consultoria. Eles gostam deste layout mas deveria estar separador de capitulos com o logo de “espadas” maior. Para toda insercao de imagem o fundo deve ser cinza claro.</a:t>
            </a:r>
          </a:p>
        </p:txBody>
      </p:sp>
      <p:sp>
        <p:nvSpPr>
          <p:cNvPr id="257" name="Shape 25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7620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48123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6.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B3A76F85-5D28-401A-95D6-C2379DB69A6E}" type="datetimeFigureOut">
              <a:rPr lang="en-US" smtClean="0"/>
              <a:t>3/27/2018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219930C9-2350-4E9E-88B6-D99C948BE4A8}" type="slidenum">
              <a:rPr lang="en-US" smtClean="0"/>
              <a:t>‹#›</a:t>
            </a:fld>
            <a:endParaRPr lang="en-US"/>
          </a:p>
        </p:txBody>
      </p:sp>
    </p:spTree>
    <p:extLst>
      <p:ext uri="{BB962C8B-B14F-4D97-AF65-F5344CB8AC3E}">
        <p14:creationId xmlns:p14="http://schemas.microsoft.com/office/powerpoint/2010/main" val="33098722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5 (Image placeholder)">
    <p:bg>
      <p:bgPr>
        <a:solidFill>
          <a:schemeClr val="lt1"/>
        </a:solidFill>
        <a:effectLst/>
      </p:bgPr>
    </p:bg>
    <p:spTree>
      <p:nvGrpSpPr>
        <p:cNvPr id="1" name="Shape 60"/>
        <p:cNvGrpSpPr/>
        <p:nvPr/>
      </p:nvGrpSpPr>
      <p:grpSpPr>
        <a:xfrm>
          <a:off x="0" y="0"/>
          <a:ext cx="0" cy="0"/>
          <a:chOff x="0" y="0"/>
          <a:chExt cx="0" cy="0"/>
        </a:xfrm>
      </p:grpSpPr>
      <p:sp>
        <p:nvSpPr>
          <p:cNvPr id="61" name="Shape 61"/>
          <p:cNvSpPr/>
          <p:nvPr/>
        </p:nvSpPr>
        <p:spPr>
          <a:xfrm>
            <a:off x="0" y="0"/>
            <a:ext cx="12192000" cy="6858000"/>
          </a:xfrm>
          <a:prstGeom prst="rect">
            <a:avLst/>
          </a:prstGeom>
          <a:solidFill>
            <a:schemeClr val="lt2"/>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Verdana"/>
              <a:ea typeface="Verdana"/>
              <a:cs typeface="Verdana"/>
              <a:sym typeface="Verdana"/>
            </a:endParaRPr>
          </a:p>
        </p:txBody>
      </p:sp>
      <p:sp>
        <p:nvSpPr>
          <p:cNvPr id="62" name="Shape 62"/>
          <p:cNvSpPr>
            <a:spLocks noGrp="1"/>
          </p:cNvSpPr>
          <p:nvPr>
            <p:ph type="pic" idx="2"/>
          </p:nvPr>
        </p:nvSpPr>
        <p:spPr>
          <a:xfrm>
            <a:off x="4298310" y="-1588"/>
            <a:ext cx="7893600" cy="6859500"/>
          </a:xfrm>
          <a:prstGeom prst="rect">
            <a:avLst/>
          </a:prstGeom>
          <a:noFill/>
          <a:ln>
            <a:noFill/>
          </a:ln>
        </p:spPr>
        <p:txBody>
          <a:bodyPr wrap="square" lIns="91425" tIns="91425" rIns="91425" bIns="91425" anchor="ctr" anchorCtr="0"/>
          <a:lstStyle>
            <a:lvl1pPr marL="0" marR="0" lvl="0" indent="0" algn="ctr" rtl="0">
              <a:lnSpc>
                <a:spcPct val="90000"/>
              </a:lnSpc>
              <a:spcBef>
                <a:spcPts val="1000"/>
              </a:spcBef>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685800" marR="0" lvl="1" indent="-127000" algn="l" rtl="0">
              <a:lnSpc>
                <a:spcPct val="90000"/>
              </a:lnSpc>
              <a:spcBef>
                <a:spcPts val="500"/>
              </a:spcBef>
              <a:buClr>
                <a:schemeClr val="dk1"/>
              </a:buClr>
              <a:buSzPts val="1600"/>
              <a:buFont typeface="Arial"/>
              <a:buChar char="•"/>
              <a:defRPr sz="1600" b="0" i="0" u="none" strike="noStrike" cap="none">
                <a:solidFill>
                  <a:schemeClr val="dk1"/>
                </a:solidFill>
                <a:latin typeface="Verdana"/>
                <a:ea typeface="Verdana"/>
                <a:cs typeface="Verdana"/>
                <a:sym typeface="Verdana"/>
              </a:defRPr>
            </a:lvl2pPr>
            <a:lvl3pPr marL="1143000" marR="0" lvl="2" indent="-139700" algn="l" rtl="0">
              <a:lnSpc>
                <a:spcPct val="90000"/>
              </a:lnSpc>
              <a:spcBef>
                <a:spcPts val="500"/>
              </a:spcBef>
              <a:buClr>
                <a:schemeClr val="dk1"/>
              </a:buClr>
              <a:buSzPts val="1400"/>
              <a:buFont typeface="Arial"/>
              <a:buChar char="•"/>
              <a:defRPr sz="1400" b="0" i="0" u="none" strike="noStrike" cap="none">
                <a:solidFill>
                  <a:schemeClr val="dk1"/>
                </a:solidFill>
                <a:latin typeface="Verdana"/>
                <a:ea typeface="Verdana"/>
                <a:cs typeface="Verdana"/>
                <a:sym typeface="Verdana"/>
              </a:defRPr>
            </a:lvl3pPr>
            <a:lvl4pPr marL="1600200" marR="0" lvl="3" indent="-152400" algn="l" rtl="0">
              <a:lnSpc>
                <a:spcPct val="90000"/>
              </a:lnSpc>
              <a:spcBef>
                <a:spcPts val="500"/>
              </a:spcBef>
              <a:buClr>
                <a:schemeClr val="dk1"/>
              </a:buClr>
              <a:buSzPts val="1200"/>
              <a:buFont typeface="Arial"/>
              <a:buChar char="•"/>
              <a:defRPr sz="1200" b="0" i="0" u="none" strike="noStrike" cap="none">
                <a:solidFill>
                  <a:schemeClr val="dk1"/>
                </a:solidFill>
                <a:latin typeface="Verdana"/>
                <a:ea typeface="Verdana"/>
                <a:cs typeface="Verdana"/>
                <a:sym typeface="Verdana"/>
              </a:defRPr>
            </a:lvl4pPr>
            <a:lvl5pPr marL="2057400" marR="0" lvl="4" indent="-152400" algn="l" rtl="0">
              <a:lnSpc>
                <a:spcPct val="90000"/>
              </a:lnSpc>
              <a:spcBef>
                <a:spcPts val="500"/>
              </a:spcBef>
              <a:buClr>
                <a:schemeClr val="dk1"/>
              </a:buClr>
              <a:buSzPts val="1200"/>
              <a:buFont typeface="Arial"/>
              <a:buChar char="•"/>
              <a:defRPr sz="1200" b="0" i="0" u="none" strike="noStrike" cap="none">
                <a:solidFill>
                  <a:schemeClr val="dk1"/>
                </a:solidFill>
                <a:latin typeface="Verdana"/>
                <a:ea typeface="Verdana"/>
                <a:cs typeface="Verdana"/>
                <a:sym typeface="Verdana"/>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3" name="Shape 63"/>
          <p:cNvSpPr txBox="1">
            <a:spLocks noGrp="1"/>
          </p:cNvSpPr>
          <p:nvPr>
            <p:ph type="body" idx="1"/>
          </p:nvPr>
        </p:nvSpPr>
        <p:spPr>
          <a:xfrm>
            <a:off x="407988" y="3068960"/>
            <a:ext cx="4103700" cy="863700"/>
          </a:xfrm>
          <a:prstGeom prst="rect">
            <a:avLst/>
          </a:prstGeom>
          <a:noFill/>
          <a:ln>
            <a:noFill/>
          </a:ln>
        </p:spPr>
        <p:txBody>
          <a:bodyPr wrap="square" lIns="121900" tIns="121900" rIns="121900" bIns="121900" anchor="b" anchorCtr="0"/>
          <a:lstStyle>
            <a:lvl1pPr marL="0" marR="0" lvl="0" indent="0" algn="l" rtl="0">
              <a:lnSpc>
                <a:spcPct val="115384"/>
              </a:lnSpc>
              <a:spcBef>
                <a:spcPts val="1000"/>
              </a:spcBef>
              <a:buClr>
                <a:srgbClr val="0070AD"/>
              </a:buClr>
              <a:buSzPts val="2600"/>
              <a:buFont typeface="Arial"/>
              <a:buNone/>
              <a:defRPr sz="2600" b="0" i="0" u="none" strike="noStrike" cap="none">
                <a:solidFill>
                  <a:srgbClr val="0070AD"/>
                </a:solidFill>
                <a:latin typeface="Verdana"/>
                <a:ea typeface="Verdana"/>
                <a:cs typeface="Verdana"/>
                <a:sym typeface="Verdana"/>
              </a:defRPr>
            </a:lvl1pPr>
            <a:lvl2pPr marL="685800" marR="0" lvl="1" indent="-76200" algn="l" rtl="0">
              <a:lnSpc>
                <a:spcPct val="90000"/>
              </a:lnSpc>
              <a:spcBef>
                <a:spcPts val="500"/>
              </a:spcBef>
              <a:buClr>
                <a:srgbClr val="0070AD"/>
              </a:buClr>
              <a:buSzPts val="2400"/>
              <a:buFont typeface="Arial"/>
              <a:buChar char="•"/>
              <a:defRPr sz="2400" b="0" i="0" u="none" strike="noStrike" cap="none">
                <a:solidFill>
                  <a:srgbClr val="0070AD"/>
                </a:solidFill>
                <a:latin typeface="Verdana"/>
                <a:ea typeface="Verdana"/>
                <a:cs typeface="Verdana"/>
                <a:sym typeface="Verdana"/>
              </a:defRPr>
            </a:lvl2pPr>
            <a:lvl3pPr marL="1143000" marR="0" lvl="2" indent="-139700" algn="l" rtl="0">
              <a:lnSpc>
                <a:spcPct val="90000"/>
              </a:lnSpc>
              <a:spcBef>
                <a:spcPts val="500"/>
              </a:spcBef>
              <a:buClr>
                <a:schemeClr val="dk1"/>
              </a:buClr>
              <a:buSzPts val="1400"/>
              <a:buFont typeface="Arial"/>
              <a:buChar char="•"/>
              <a:defRPr sz="1400" b="0" i="0" u="none" strike="noStrike" cap="none">
                <a:solidFill>
                  <a:schemeClr val="dk1"/>
                </a:solidFill>
                <a:latin typeface="Verdana"/>
                <a:ea typeface="Verdana"/>
                <a:cs typeface="Verdana"/>
                <a:sym typeface="Verdana"/>
              </a:defRPr>
            </a:lvl3pPr>
            <a:lvl4pPr marL="1600200" marR="0" lvl="3" indent="-152400" algn="l" rtl="0">
              <a:lnSpc>
                <a:spcPct val="90000"/>
              </a:lnSpc>
              <a:spcBef>
                <a:spcPts val="500"/>
              </a:spcBef>
              <a:buClr>
                <a:schemeClr val="dk1"/>
              </a:buClr>
              <a:buSzPts val="1200"/>
              <a:buFont typeface="Arial"/>
              <a:buChar char="•"/>
              <a:defRPr sz="1200" b="0" i="0" u="none" strike="noStrike" cap="none">
                <a:solidFill>
                  <a:schemeClr val="dk1"/>
                </a:solidFill>
                <a:latin typeface="Verdana"/>
                <a:ea typeface="Verdana"/>
                <a:cs typeface="Verdana"/>
                <a:sym typeface="Verdana"/>
              </a:defRPr>
            </a:lvl4pPr>
            <a:lvl5pPr marL="2057400" marR="0" lvl="4" indent="-152400" algn="l" rtl="0">
              <a:lnSpc>
                <a:spcPct val="90000"/>
              </a:lnSpc>
              <a:spcBef>
                <a:spcPts val="500"/>
              </a:spcBef>
              <a:buClr>
                <a:schemeClr val="dk1"/>
              </a:buClr>
              <a:buSzPts val="1200"/>
              <a:buFont typeface="Arial"/>
              <a:buChar char="•"/>
              <a:defRPr sz="1200" b="0" i="0" u="none" strike="noStrike" cap="none">
                <a:solidFill>
                  <a:schemeClr val="dk1"/>
                </a:solidFill>
                <a:latin typeface="Verdana"/>
                <a:ea typeface="Verdana"/>
                <a:cs typeface="Verdana"/>
                <a:sym typeface="Verdana"/>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4" name="Shape 64"/>
          <p:cNvSpPr txBox="1">
            <a:spLocks noGrp="1"/>
          </p:cNvSpPr>
          <p:nvPr>
            <p:ph type="body" idx="3"/>
          </p:nvPr>
        </p:nvSpPr>
        <p:spPr>
          <a:xfrm>
            <a:off x="407988" y="4040163"/>
            <a:ext cx="4103700" cy="1188900"/>
          </a:xfrm>
          <a:prstGeom prst="rect">
            <a:avLst/>
          </a:prstGeom>
          <a:noFill/>
          <a:ln>
            <a:noFill/>
          </a:ln>
        </p:spPr>
        <p:txBody>
          <a:bodyPr wrap="square" lIns="121900" tIns="121900" rIns="121900" bIns="121900" anchor="t" anchorCtr="0"/>
          <a:lstStyle>
            <a:lvl1pPr marL="0" marR="0" lvl="0" indent="0" algn="l" rtl="0">
              <a:lnSpc>
                <a:spcPct val="112500"/>
              </a:lnSpc>
              <a:spcBef>
                <a:spcPts val="1000"/>
              </a:spcBef>
              <a:buClr>
                <a:srgbClr val="0070AD"/>
              </a:buClr>
              <a:buSzPts val="1600"/>
              <a:buFont typeface="Arial"/>
              <a:buNone/>
              <a:defRPr sz="1600" b="0" i="0" u="none" strike="noStrike" cap="none">
                <a:solidFill>
                  <a:srgbClr val="0070AD"/>
                </a:solidFill>
                <a:latin typeface="Verdana"/>
                <a:ea typeface="Verdana"/>
                <a:cs typeface="Verdana"/>
                <a:sym typeface="Verdana"/>
              </a:defRPr>
            </a:lvl1pPr>
            <a:lvl2pPr marL="685800" marR="0" lvl="1" indent="-127000" algn="l" rtl="0">
              <a:lnSpc>
                <a:spcPct val="90000"/>
              </a:lnSpc>
              <a:spcBef>
                <a:spcPts val="500"/>
              </a:spcBef>
              <a:buClr>
                <a:srgbClr val="0070AD"/>
              </a:buClr>
              <a:buSzPts val="1600"/>
              <a:buFont typeface="Arial"/>
              <a:buChar char="•"/>
              <a:defRPr sz="1600" b="0" i="0" u="none" strike="noStrike" cap="none">
                <a:solidFill>
                  <a:srgbClr val="0070AD"/>
                </a:solidFill>
                <a:latin typeface="Verdana"/>
                <a:ea typeface="Verdana"/>
                <a:cs typeface="Verdana"/>
                <a:sym typeface="Verdana"/>
              </a:defRPr>
            </a:lvl2pPr>
            <a:lvl3pPr marL="1143000" marR="0" lvl="2" indent="-139700" algn="l" rtl="0">
              <a:lnSpc>
                <a:spcPct val="90000"/>
              </a:lnSpc>
              <a:spcBef>
                <a:spcPts val="500"/>
              </a:spcBef>
              <a:buClr>
                <a:schemeClr val="dk1"/>
              </a:buClr>
              <a:buSzPts val="1400"/>
              <a:buFont typeface="Arial"/>
              <a:buChar char="•"/>
              <a:defRPr sz="1400" b="0" i="0" u="none" strike="noStrike" cap="none">
                <a:solidFill>
                  <a:schemeClr val="dk1"/>
                </a:solidFill>
                <a:latin typeface="Verdana"/>
                <a:ea typeface="Verdana"/>
                <a:cs typeface="Verdana"/>
                <a:sym typeface="Verdana"/>
              </a:defRPr>
            </a:lvl3pPr>
            <a:lvl4pPr marL="1600200" marR="0" lvl="3" indent="-152400" algn="l" rtl="0">
              <a:lnSpc>
                <a:spcPct val="90000"/>
              </a:lnSpc>
              <a:spcBef>
                <a:spcPts val="500"/>
              </a:spcBef>
              <a:buClr>
                <a:schemeClr val="dk1"/>
              </a:buClr>
              <a:buSzPts val="1200"/>
              <a:buFont typeface="Arial"/>
              <a:buChar char="•"/>
              <a:defRPr sz="1200" b="0" i="0" u="none" strike="noStrike" cap="none">
                <a:solidFill>
                  <a:schemeClr val="dk1"/>
                </a:solidFill>
                <a:latin typeface="Verdana"/>
                <a:ea typeface="Verdana"/>
                <a:cs typeface="Verdana"/>
                <a:sym typeface="Verdana"/>
              </a:defRPr>
            </a:lvl4pPr>
            <a:lvl5pPr marL="2057400" marR="0" lvl="4" indent="-152400" algn="l" rtl="0">
              <a:lnSpc>
                <a:spcPct val="90000"/>
              </a:lnSpc>
              <a:spcBef>
                <a:spcPts val="500"/>
              </a:spcBef>
              <a:buClr>
                <a:schemeClr val="dk1"/>
              </a:buClr>
              <a:buSzPts val="1200"/>
              <a:buFont typeface="Arial"/>
              <a:buChar char="•"/>
              <a:defRPr sz="1200" b="0" i="0" u="none" strike="noStrike" cap="none">
                <a:solidFill>
                  <a:schemeClr val="dk1"/>
                </a:solidFill>
                <a:latin typeface="Verdana"/>
                <a:ea typeface="Verdana"/>
                <a:cs typeface="Verdana"/>
                <a:sym typeface="Verdana"/>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65" name="Shape 65"/>
          <p:cNvPicPr preferRelativeResize="0"/>
          <p:nvPr/>
        </p:nvPicPr>
        <p:blipFill rotWithShape="1">
          <a:blip r:embed="rId2">
            <a:alphaModFix/>
          </a:blip>
          <a:srcRect/>
          <a:stretch/>
        </p:blipFill>
        <p:spPr>
          <a:xfrm>
            <a:off x="407988" y="404813"/>
            <a:ext cx="2286000" cy="510013"/>
          </a:xfrm>
          <a:prstGeom prst="rect">
            <a:avLst/>
          </a:prstGeom>
          <a:noFill/>
          <a:ln>
            <a:noFill/>
          </a:ln>
        </p:spPr>
      </p:pic>
    </p:spTree>
    <p:extLst>
      <p:ext uri="{BB962C8B-B14F-4D97-AF65-F5344CB8AC3E}">
        <p14:creationId xmlns:p14="http://schemas.microsoft.com/office/powerpoint/2010/main" val="391423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9"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41146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9"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pic>
        <p:nvPicPr>
          <p:cNvPr id="10" name="Picture 9" descr="Our_Universcity_Logotype-01.png"/>
          <p:cNvPicPr>
            <a:picLocks noChangeAspect="1"/>
          </p:cNvPicPr>
          <p:nvPr userDrawn="1"/>
        </p:nvPicPr>
        <p:blipFill>
          <a:blip r:embed="rId4" cstate="print"/>
          <a:stretch>
            <a:fillRect/>
          </a:stretch>
        </p:blipFill>
        <p:spPr>
          <a:xfrm>
            <a:off x="407368" y="1196752"/>
            <a:ext cx="2232248" cy="538820"/>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ver1">
    <p:bg>
      <p:bgPr>
        <a:solidFill>
          <a:schemeClr val="lt1"/>
        </a:solidFill>
        <a:effectLst/>
      </p:bgPr>
    </p:bg>
    <p:spTree>
      <p:nvGrpSpPr>
        <p:cNvPr id="1" name="Shape 54"/>
        <p:cNvGrpSpPr/>
        <p:nvPr/>
      </p:nvGrpSpPr>
      <p:grpSpPr>
        <a:xfrm>
          <a:off x="0" y="0"/>
          <a:ext cx="0" cy="0"/>
          <a:chOff x="0" y="0"/>
          <a:chExt cx="0" cy="0"/>
        </a:xfrm>
      </p:grpSpPr>
      <p:sp>
        <p:nvSpPr>
          <p:cNvPr id="55" name="Shape 55"/>
          <p:cNvSpPr/>
          <p:nvPr/>
        </p:nvSpPr>
        <p:spPr>
          <a:xfrm>
            <a:off x="0" y="0"/>
            <a:ext cx="12192000" cy="6858000"/>
          </a:xfrm>
          <a:prstGeom prst="rect">
            <a:avLst/>
          </a:prstGeom>
          <a:solidFill>
            <a:schemeClr val="lt2"/>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Verdana"/>
              <a:ea typeface="Verdana"/>
              <a:cs typeface="Verdana"/>
              <a:sym typeface="Verdana"/>
            </a:endParaRPr>
          </a:p>
        </p:txBody>
      </p:sp>
      <p:pic>
        <p:nvPicPr>
          <p:cNvPr id="56" name="Shape 56"/>
          <p:cNvPicPr preferRelativeResize="0"/>
          <p:nvPr/>
        </p:nvPicPr>
        <p:blipFill rotWithShape="1">
          <a:blip r:embed="rId2">
            <a:alphaModFix/>
          </a:blip>
          <a:srcRect/>
          <a:stretch/>
        </p:blipFill>
        <p:spPr>
          <a:xfrm flipH="1">
            <a:off x="5127431" y="0"/>
            <a:ext cx="7064569" cy="6857999"/>
          </a:xfrm>
          <a:prstGeom prst="rect">
            <a:avLst/>
          </a:prstGeom>
          <a:noFill/>
          <a:ln>
            <a:noFill/>
          </a:ln>
        </p:spPr>
      </p:pic>
      <p:sp>
        <p:nvSpPr>
          <p:cNvPr id="57" name="Shape 57"/>
          <p:cNvSpPr txBox="1">
            <a:spLocks noGrp="1"/>
          </p:cNvSpPr>
          <p:nvPr>
            <p:ph type="ctrTitle"/>
          </p:nvPr>
        </p:nvSpPr>
        <p:spPr>
          <a:xfrm>
            <a:off x="407988" y="3068960"/>
            <a:ext cx="4968000" cy="720600"/>
          </a:xfrm>
          <a:prstGeom prst="rect">
            <a:avLst/>
          </a:prstGeom>
          <a:noFill/>
          <a:ln>
            <a:noFill/>
          </a:ln>
        </p:spPr>
        <p:txBody>
          <a:bodyPr wrap="square" lIns="121900" tIns="121900" rIns="121900" bIns="121900" anchor="b" anchorCtr="0"/>
          <a:lstStyle>
            <a:lvl1pPr marL="0" marR="0" lvl="0" indent="0" algn="l" rtl="0">
              <a:lnSpc>
                <a:spcPct val="115384"/>
              </a:lnSpc>
              <a:spcBef>
                <a:spcPts val="0"/>
              </a:spcBef>
              <a:buClr>
                <a:srgbClr val="0070AD"/>
              </a:buClr>
              <a:buSzPts val="2600"/>
              <a:buFont typeface="Verdana"/>
              <a:buNone/>
              <a:defRPr sz="2600" b="0" i="0" u="none" strike="noStrike" cap="none">
                <a:solidFill>
                  <a:srgbClr val="0070AD"/>
                </a:solidFill>
                <a:latin typeface="Verdana"/>
                <a:ea typeface="Verdana"/>
                <a:cs typeface="Verdana"/>
                <a:sym typeface="Verdana"/>
              </a:defRPr>
            </a:lvl1pPr>
            <a:lvl2pPr lvl="1" indent="0" rtl="0">
              <a:spcBef>
                <a:spcPts val="0"/>
              </a:spcBef>
              <a:buSzPts val="3700"/>
              <a:buNone/>
              <a:defRPr sz="1800">
                <a:solidFill>
                  <a:schemeClr val="lt1"/>
                </a:solidFill>
                <a:latin typeface="Verdana"/>
                <a:ea typeface="Verdana"/>
                <a:cs typeface="Verdana"/>
                <a:sym typeface="Verdana"/>
              </a:defRPr>
            </a:lvl2pPr>
            <a:lvl3pPr lvl="2" indent="0" rtl="0">
              <a:spcBef>
                <a:spcPts val="0"/>
              </a:spcBef>
              <a:buSzPts val="3700"/>
              <a:buNone/>
              <a:defRPr sz="1800">
                <a:solidFill>
                  <a:schemeClr val="lt1"/>
                </a:solidFill>
                <a:latin typeface="Verdana"/>
                <a:ea typeface="Verdana"/>
                <a:cs typeface="Verdana"/>
                <a:sym typeface="Verdana"/>
              </a:defRPr>
            </a:lvl3pPr>
            <a:lvl4pPr lvl="3" indent="0" rtl="0">
              <a:spcBef>
                <a:spcPts val="0"/>
              </a:spcBef>
              <a:buSzPts val="3700"/>
              <a:buNone/>
              <a:defRPr sz="1800">
                <a:solidFill>
                  <a:schemeClr val="lt1"/>
                </a:solidFill>
                <a:latin typeface="Verdana"/>
                <a:ea typeface="Verdana"/>
                <a:cs typeface="Verdana"/>
                <a:sym typeface="Verdana"/>
              </a:defRPr>
            </a:lvl4pPr>
            <a:lvl5pPr lvl="4" indent="0" rtl="0">
              <a:spcBef>
                <a:spcPts val="0"/>
              </a:spcBef>
              <a:buSzPts val="3700"/>
              <a:buNone/>
              <a:defRPr sz="1800">
                <a:solidFill>
                  <a:schemeClr val="lt1"/>
                </a:solidFill>
                <a:latin typeface="Verdana"/>
                <a:ea typeface="Verdana"/>
                <a:cs typeface="Verdana"/>
                <a:sym typeface="Verdana"/>
              </a:defRPr>
            </a:lvl5pPr>
            <a:lvl6pPr lvl="5" indent="0" rtl="0">
              <a:spcBef>
                <a:spcPts val="0"/>
              </a:spcBef>
              <a:buSzPts val="3700"/>
              <a:buNone/>
              <a:defRPr sz="1800">
                <a:solidFill>
                  <a:schemeClr val="lt1"/>
                </a:solidFill>
                <a:latin typeface="Verdana"/>
                <a:ea typeface="Verdana"/>
                <a:cs typeface="Verdana"/>
                <a:sym typeface="Verdana"/>
              </a:defRPr>
            </a:lvl6pPr>
            <a:lvl7pPr lvl="6" indent="0" rtl="0">
              <a:spcBef>
                <a:spcPts val="0"/>
              </a:spcBef>
              <a:buSzPts val="3700"/>
              <a:buNone/>
              <a:defRPr sz="1800">
                <a:solidFill>
                  <a:schemeClr val="lt1"/>
                </a:solidFill>
                <a:latin typeface="Verdana"/>
                <a:ea typeface="Verdana"/>
                <a:cs typeface="Verdana"/>
                <a:sym typeface="Verdana"/>
              </a:defRPr>
            </a:lvl7pPr>
            <a:lvl8pPr lvl="7" indent="0" rtl="0">
              <a:spcBef>
                <a:spcPts val="0"/>
              </a:spcBef>
              <a:buSzPts val="3700"/>
              <a:buNone/>
              <a:defRPr sz="1800">
                <a:solidFill>
                  <a:schemeClr val="lt1"/>
                </a:solidFill>
                <a:latin typeface="Verdana"/>
                <a:ea typeface="Verdana"/>
                <a:cs typeface="Verdana"/>
                <a:sym typeface="Verdana"/>
              </a:defRPr>
            </a:lvl8pPr>
            <a:lvl9pPr lvl="8" indent="0" rtl="0">
              <a:spcBef>
                <a:spcPts val="0"/>
              </a:spcBef>
              <a:buSzPts val="3700"/>
              <a:buNone/>
              <a:defRPr sz="1800">
                <a:solidFill>
                  <a:schemeClr val="lt1"/>
                </a:solidFill>
                <a:latin typeface="Verdana"/>
                <a:ea typeface="Verdana"/>
                <a:cs typeface="Verdana"/>
                <a:sym typeface="Verdana"/>
              </a:defRPr>
            </a:lvl9pPr>
          </a:lstStyle>
          <a:p>
            <a:endParaRPr/>
          </a:p>
        </p:txBody>
      </p:sp>
      <p:sp>
        <p:nvSpPr>
          <p:cNvPr id="58" name="Shape 58"/>
          <p:cNvSpPr txBox="1">
            <a:spLocks noGrp="1"/>
          </p:cNvSpPr>
          <p:nvPr>
            <p:ph type="subTitle" idx="1"/>
          </p:nvPr>
        </p:nvSpPr>
        <p:spPr>
          <a:xfrm>
            <a:off x="407988" y="3932559"/>
            <a:ext cx="4968000" cy="1224000"/>
          </a:xfrm>
          <a:prstGeom prst="rect">
            <a:avLst/>
          </a:prstGeom>
          <a:noFill/>
          <a:ln>
            <a:noFill/>
          </a:ln>
        </p:spPr>
        <p:txBody>
          <a:bodyPr wrap="square" lIns="121900" tIns="121900" rIns="121900" bIns="121900" anchor="t" anchorCtr="0"/>
          <a:lstStyle>
            <a:lvl1pPr marL="0" marR="0" lvl="0" indent="0" algn="l" rtl="0">
              <a:lnSpc>
                <a:spcPct val="112500"/>
              </a:lnSpc>
              <a:spcBef>
                <a:spcPts val="0"/>
              </a:spcBef>
              <a:spcAft>
                <a:spcPts val="0"/>
              </a:spcAft>
              <a:buClr>
                <a:srgbClr val="0070AD"/>
              </a:buClr>
              <a:buSzPts val="1600"/>
              <a:buFont typeface="Arial"/>
              <a:buNone/>
              <a:defRPr sz="1600" b="0" i="0" u="none" strike="noStrike" cap="none">
                <a:solidFill>
                  <a:srgbClr val="0070AD"/>
                </a:solidFill>
                <a:latin typeface="Verdana"/>
                <a:ea typeface="Verdana"/>
                <a:cs typeface="Verdana"/>
                <a:sym typeface="Verdana"/>
              </a:defRPr>
            </a:lvl1pPr>
            <a:lvl2pPr marL="685800" marR="0" lvl="1" indent="-127000" algn="l" rtl="0">
              <a:lnSpc>
                <a:spcPct val="90000"/>
              </a:lnSpc>
              <a:spcBef>
                <a:spcPts val="500"/>
              </a:spcBef>
              <a:buClr>
                <a:schemeClr val="dk1"/>
              </a:buClr>
              <a:buSzPts val="1600"/>
              <a:buFont typeface="Arial"/>
              <a:buChar char="•"/>
              <a:defRPr sz="1600" b="0" i="0" u="none" strike="noStrike" cap="none">
                <a:solidFill>
                  <a:schemeClr val="dk1"/>
                </a:solidFill>
                <a:latin typeface="Verdana"/>
                <a:ea typeface="Verdana"/>
                <a:cs typeface="Verdana"/>
                <a:sym typeface="Verdana"/>
              </a:defRPr>
            </a:lvl2pPr>
            <a:lvl3pPr marL="1143000" marR="0" lvl="2" indent="-139700" algn="l" rtl="0">
              <a:lnSpc>
                <a:spcPct val="90000"/>
              </a:lnSpc>
              <a:spcBef>
                <a:spcPts val="500"/>
              </a:spcBef>
              <a:buClr>
                <a:schemeClr val="dk1"/>
              </a:buClr>
              <a:buSzPts val="1400"/>
              <a:buFont typeface="Arial"/>
              <a:buChar char="•"/>
              <a:defRPr sz="1400" b="0" i="0" u="none" strike="noStrike" cap="none">
                <a:solidFill>
                  <a:schemeClr val="dk1"/>
                </a:solidFill>
                <a:latin typeface="Verdana"/>
                <a:ea typeface="Verdana"/>
                <a:cs typeface="Verdana"/>
                <a:sym typeface="Verdana"/>
              </a:defRPr>
            </a:lvl3pPr>
            <a:lvl4pPr marL="1600200" marR="0" lvl="3" indent="-152400" algn="l" rtl="0">
              <a:lnSpc>
                <a:spcPct val="90000"/>
              </a:lnSpc>
              <a:spcBef>
                <a:spcPts val="500"/>
              </a:spcBef>
              <a:buClr>
                <a:schemeClr val="dk1"/>
              </a:buClr>
              <a:buSzPts val="1200"/>
              <a:buFont typeface="Arial"/>
              <a:buChar char="•"/>
              <a:defRPr sz="1200" b="0" i="0" u="none" strike="noStrike" cap="none">
                <a:solidFill>
                  <a:schemeClr val="dk1"/>
                </a:solidFill>
                <a:latin typeface="Verdana"/>
                <a:ea typeface="Verdana"/>
                <a:cs typeface="Verdana"/>
                <a:sym typeface="Verdana"/>
              </a:defRPr>
            </a:lvl4pPr>
            <a:lvl5pPr marL="2057400" marR="0" lvl="4" indent="-152400" algn="l" rtl="0">
              <a:lnSpc>
                <a:spcPct val="90000"/>
              </a:lnSpc>
              <a:spcBef>
                <a:spcPts val="500"/>
              </a:spcBef>
              <a:buClr>
                <a:schemeClr val="dk1"/>
              </a:buClr>
              <a:buSzPts val="1200"/>
              <a:buFont typeface="Arial"/>
              <a:buChar char="•"/>
              <a:defRPr sz="1200" b="0" i="0" u="none" strike="noStrike" cap="none">
                <a:solidFill>
                  <a:schemeClr val="dk1"/>
                </a:solidFill>
                <a:latin typeface="Verdana"/>
                <a:ea typeface="Verdana"/>
                <a:cs typeface="Verdana"/>
                <a:sym typeface="Verdana"/>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59" name="Shape 59"/>
          <p:cNvPicPr preferRelativeResize="0"/>
          <p:nvPr/>
        </p:nvPicPr>
        <p:blipFill rotWithShape="1">
          <a:blip r:embed="rId3">
            <a:alphaModFix/>
          </a:blip>
          <a:srcRect/>
          <a:stretch/>
        </p:blipFill>
        <p:spPr>
          <a:xfrm>
            <a:off x="407988" y="6101472"/>
            <a:ext cx="2286000" cy="510013"/>
          </a:xfrm>
          <a:prstGeom prst="rect">
            <a:avLst/>
          </a:prstGeom>
          <a:noFill/>
          <a:ln>
            <a:noFill/>
          </a:ln>
        </p:spPr>
      </p:pic>
    </p:spTree>
    <p:extLst>
      <p:ext uri="{BB962C8B-B14F-4D97-AF65-F5344CB8AC3E}">
        <p14:creationId xmlns:p14="http://schemas.microsoft.com/office/powerpoint/2010/main" val="2784299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7" y="26"/>
          <a:ext cx="180999" cy="143985"/>
        </p:xfrm>
        <a:graphic>
          <a:graphicData uri="http://schemas.openxmlformats.org/presentationml/2006/ole">
            <mc:AlternateContent xmlns:mc="http://schemas.openxmlformats.org/markup-compatibility/2006">
              <mc:Choice xmlns:v="urn:schemas-microsoft-com:vml" Requires="v">
                <p:oleObj spid="_x0000_s105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 y="26"/>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3"/>
            </p:custDataLst>
          </p:nvPr>
        </p:nvSpPr>
        <p:spPr>
          <a:xfrm>
            <a:off x="398021" y="2111956"/>
            <a:ext cx="11793979"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4"/>
            </p:custDataLst>
          </p:nvPr>
        </p:nvSpPr>
        <p:spPr>
          <a:xfrm>
            <a:off x="398144" y="1495447"/>
            <a:ext cx="11813715"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98520914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42A54C80-263E-416B-A8E0-580EDEADCBDC}" type="datetimeFigureOut">
              <a:rPr lang="en-US" dirty="0"/>
              <a:t>3/27/2018</a:t>
            </a:fld>
            <a:endParaRPr lang="en-US" dirty="0"/>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2138614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D4AF94DB-1788-477D-9F35-B1D08B2EDC04}" type="datetimeFigureOut">
              <a:rPr lang="en-US" smtClean="0"/>
              <a:t>3/27/2018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B3CACB21-C06F-4716-BEFE-6D73824A8F0C}" type="slidenum">
              <a:rPr lang="en-US" smtClean="0"/>
              <a:t>‹#›</a:t>
            </a:fld>
            <a:endParaRPr lang="en-US"/>
          </a:p>
        </p:txBody>
      </p:sp>
    </p:spTree>
    <p:extLst>
      <p:ext uri="{BB962C8B-B14F-4D97-AF65-F5344CB8AC3E}">
        <p14:creationId xmlns:p14="http://schemas.microsoft.com/office/powerpoint/2010/main" val="83409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8.xml"/><Relationship Id="rId4" Type="http://schemas.openxmlformats.org/officeDocument/2006/relationships/image" Target="../media/image4.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4.sv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2.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3.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720" r:id="rId3"/>
    <p:sldLayoutId id="2147483812" r:id="rId4"/>
    <p:sldLayoutId id="2147483813" r:id="rId5"/>
    <p:sldLayoutId id="2147483815" r:id="rId6"/>
    <p:sldLayoutId id="2147483816" r:id="rId7"/>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32" r:id="rId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2" cstate="print">
            <a:extLst>
              <a:ext uri="{96DAC541-7B7A-43D3-8B79-37D633B846F1}">
                <asvg:svgBlip xmlns="" xmlns:asvg="http://schemas.microsoft.com/office/drawing/2016/SVG/main" r:embed="rId13"/>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34" r:id="rId7"/>
    <p:sldLayoutId id="2147483735" r:id="rId8"/>
    <p:sldLayoutId id="2147483817" r:id="rId9"/>
    <p:sldLayoutId id="2147483818" r:id="rId10"/>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 cstate="print">
            <a:extLst>
              <a:ext uri="{96DAC541-7B7A-43D3-8B79-37D633B846F1}">
                <asvg:svgBlip xmlns="" xmlns:asvg="http://schemas.microsoft.com/office/drawing/2016/SVG/main" r:embed="rId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4.jp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fif"/><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0.gif"/></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p:nvPr/>
        </p:nvSpPr>
        <p:spPr>
          <a:xfrm>
            <a:off x="295225" y="2587350"/>
            <a:ext cx="3734700" cy="3280800"/>
          </a:xfrm>
          <a:prstGeom prst="rect">
            <a:avLst/>
          </a:prstGeom>
          <a:noFill/>
          <a:ln>
            <a:noFill/>
          </a:ln>
        </p:spPr>
        <p:txBody>
          <a:bodyPr wrap="square" lIns="91425" tIns="91425" rIns="91425" bIns="91425" anchor="t" anchorCtr="0">
            <a:noAutofit/>
          </a:bodyPr>
          <a:lstStyle/>
          <a:p>
            <a:pPr marL="0" lvl="0" indent="-165100" rtl="0">
              <a:lnSpc>
                <a:spcPct val="115384"/>
              </a:lnSpc>
              <a:spcBef>
                <a:spcPts val="0"/>
              </a:spcBef>
              <a:buClr>
                <a:schemeClr val="dk2"/>
              </a:buClr>
              <a:buSzPts val="2600"/>
              <a:buFont typeface="Verdana"/>
              <a:buNone/>
            </a:pPr>
            <a:endParaRPr sz="2600" dirty="0">
              <a:solidFill>
                <a:srgbClr val="0098C7"/>
              </a:solidFill>
              <a:latin typeface="Times New Roman"/>
              <a:ea typeface="Times New Roman"/>
              <a:cs typeface="Times New Roman"/>
              <a:sym typeface="Times New Roman"/>
            </a:endParaRPr>
          </a:p>
          <a:p>
            <a:pPr marL="0" lvl="0" indent="-165100" rtl="0">
              <a:lnSpc>
                <a:spcPct val="115384"/>
              </a:lnSpc>
              <a:spcBef>
                <a:spcPts val="0"/>
              </a:spcBef>
              <a:buClr>
                <a:schemeClr val="dk2"/>
              </a:buClr>
              <a:buSzPts val="2600"/>
              <a:buFont typeface="Verdana"/>
              <a:buNone/>
            </a:pPr>
            <a:endParaRPr sz="2600" dirty="0">
              <a:solidFill>
                <a:srgbClr val="0098C7"/>
              </a:solidFill>
              <a:latin typeface="Times New Roman"/>
              <a:ea typeface="Times New Roman"/>
              <a:cs typeface="Times New Roman"/>
              <a:sym typeface="Times New Roman"/>
            </a:endParaRPr>
          </a:p>
          <a:p>
            <a:pPr marL="0" lvl="0" indent="0">
              <a:spcBef>
                <a:spcPts val="0"/>
              </a:spcBef>
              <a:buNone/>
            </a:pPr>
            <a:endParaRPr sz="2600" dirty="0">
              <a:solidFill>
                <a:srgbClr val="0098C7"/>
              </a:solidFill>
              <a:latin typeface="Times New Roman"/>
              <a:ea typeface="Times New Roman"/>
              <a:cs typeface="Times New Roman"/>
              <a:sym typeface="Times New Roman"/>
            </a:endParaRPr>
          </a:p>
        </p:txBody>
      </p:sp>
      <p:sp>
        <p:nvSpPr>
          <p:cNvPr id="179" name="Shape 179"/>
          <p:cNvSpPr txBox="1"/>
          <p:nvPr/>
        </p:nvSpPr>
        <p:spPr>
          <a:xfrm>
            <a:off x="8238400" y="689325"/>
            <a:ext cx="3346500" cy="2449200"/>
          </a:xfrm>
          <a:prstGeom prst="rect">
            <a:avLst/>
          </a:prstGeom>
          <a:noFill/>
          <a:ln>
            <a:noFill/>
          </a:ln>
        </p:spPr>
        <p:txBody>
          <a:bodyPr wrap="square" lIns="91425" tIns="91425" rIns="91425" bIns="91425" anchor="t" anchorCtr="0">
            <a:noAutofit/>
          </a:bodyPr>
          <a:lstStyle/>
          <a:p>
            <a:pPr marL="0" lvl="0" indent="0" algn="ctr" rtl="0">
              <a:spcBef>
                <a:spcPts val="0"/>
              </a:spcBef>
              <a:buNone/>
            </a:pPr>
            <a:endParaRPr sz="2600" b="1">
              <a:solidFill>
                <a:srgbClr val="0098C7"/>
              </a:solidFill>
              <a:latin typeface="Times New Roman"/>
              <a:ea typeface="Times New Roman"/>
              <a:cs typeface="Times New Roman"/>
              <a:sym typeface="Times New Roman"/>
            </a:endParaRPr>
          </a:p>
        </p:txBody>
      </p:sp>
      <p:sp>
        <p:nvSpPr>
          <p:cNvPr id="5" name="TextBox 4"/>
          <p:cNvSpPr txBox="1"/>
          <p:nvPr/>
        </p:nvSpPr>
        <p:spPr>
          <a:xfrm>
            <a:off x="4871864" y="1340768"/>
            <a:ext cx="12432704" cy="4493538"/>
          </a:xfrm>
          <a:prstGeom prst="rect">
            <a:avLst/>
          </a:prstGeom>
          <a:noFill/>
          <a:ln>
            <a:noFill/>
          </a:ln>
        </p:spPr>
        <p:txBody>
          <a:bodyPr wrap="square" rtlCol="0">
            <a:spAutoFit/>
          </a:bodyPr>
          <a:lstStyle/>
          <a:p>
            <a:r>
              <a:rPr lang="en-US" sz="5400" dirty="0" smtClean="0">
                <a:solidFill>
                  <a:schemeClr val="bg1">
                    <a:lumMod val="95000"/>
                  </a:schemeClr>
                </a:solidFill>
              </a:rPr>
              <a:t> Group</a:t>
            </a:r>
            <a:r>
              <a:rPr lang="en-US" sz="5400" dirty="0" smtClean="0">
                <a:solidFill>
                  <a:schemeClr val="accent2">
                    <a:lumMod val="60000"/>
                    <a:lumOff val="40000"/>
                  </a:schemeClr>
                </a:solidFill>
              </a:rPr>
              <a:t>  </a:t>
            </a:r>
            <a:r>
              <a:rPr lang="en-US" sz="5400" dirty="0" smtClean="0">
                <a:solidFill>
                  <a:schemeClr val="accent1">
                    <a:lumMod val="60000"/>
                    <a:lumOff val="40000"/>
                  </a:schemeClr>
                </a:solidFill>
              </a:rPr>
              <a:t>5</a:t>
            </a:r>
          </a:p>
          <a:p>
            <a:r>
              <a:rPr lang="en-US" dirty="0" smtClean="0"/>
              <a:t>							</a:t>
            </a:r>
          </a:p>
          <a:p>
            <a:endParaRPr lang="en-US" dirty="0" smtClean="0"/>
          </a:p>
          <a:p>
            <a:endParaRPr lang="en-US" dirty="0"/>
          </a:p>
          <a:p>
            <a:endParaRPr lang="en-US" dirty="0" smtClean="0">
              <a:solidFill>
                <a:srgbClr val="00B0F0"/>
              </a:solidFill>
            </a:endParaRPr>
          </a:p>
          <a:p>
            <a:r>
              <a:rPr lang="en-US" dirty="0">
                <a:solidFill>
                  <a:srgbClr val="00B0F0"/>
                </a:solidFill>
              </a:rPr>
              <a:t>	</a:t>
            </a:r>
            <a:r>
              <a:rPr lang="en-US" sz="2000" dirty="0" smtClean="0">
                <a:solidFill>
                  <a:srgbClr val="00B0F0"/>
                </a:solidFill>
              </a:rPr>
              <a:t>					</a:t>
            </a:r>
          </a:p>
          <a:p>
            <a:r>
              <a:rPr lang="en-US" sz="2800" dirty="0" smtClean="0">
                <a:solidFill>
                  <a:srgbClr val="00B0F0"/>
                </a:solidFill>
              </a:rPr>
              <a:t>Mohammed Asik	          093947				</a:t>
            </a:r>
          </a:p>
          <a:p>
            <a:r>
              <a:rPr lang="en-US" sz="2800" dirty="0" smtClean="0">
                <a:solidFill>
                  <a:srgbClr val="00B0F0"/>
                </a:solidFill>
              </a:rPr>
              <a:t>Raavi </a:t>
            </a:r>
            <a:r>
              <a:rPr lang="en-US" sz="2800" dirty="0">
                <a:solidFill>
                  <a:srgbClr val="00B0F0"/>
                </a:solidFill>
              </a:rPr>
              <a:t>V</a:t>
            </a:r>
            <a:r>
              <a:rPr lang="en-US" sz="2800" dirty="0" smtClean="0">
                <a:solidFill>
                  <a:srgbClr val="00B0F0"/>
                </a:solidFill>
              </a:rPr>
              <a:t>inay Kumar            093992						</a:t>
            </a:r>
          </a:p>
          <a:p>
            <a:r>
              <a:rPr lang="en-US" sz="2800" dirty="0" smtClean="0">
                <a:solidFill>
                  <a:srgbClr val="00B0F0"/>
                </a:solidFill>
              </a:rPr>
              <a:t>Madhuri Sanapala	          093963					</a:t>
            </a:r>
          </a:p>
          <a:p>
            <a:r>
              <a:rPr lang="en-US" sz="2800" dirty="0" smtClean="0">
                <a:solidFill>
                  <a:srgbClr val="00B0F0"/>
                </a:solidFill>
              </a:rPr>
              <a:t>Rohit Hurkadli	                 094048 							</a:t>
            </a:r>
          </a:p>
          <a:p>
            <a:r>
              <a:rPr lang="en-US" sz="2800" dirty="0" smtClean="0">
                <a:solidFill>
                  <a:srgbClr val="00B0F0"/>
                </a:solidFill>
              </a:rPr>
              <a:t>Bindu Shree		          093941</a:t>
            </a:r>
            <a:endParaRPr lang="en-US" sz="2800" u="sng" dirty="0" smtClean="0">
              <a:solidFill>
                <a:srgbClr val="00B0F0"/>
              </a:solidFill>
            </a:endParaRPr>
          </a:p>
        </p:txBody>
      </p:sp>
    </p:spTree>
    <p:extLst>
      <p:ext uri="{BB962C8B-B14F-4D97-AF65-F5344CB8AC3E}">
        <p14:creationId xmlns:p14="http://schemas.microsoft.com/office/powerpoint/2010/main" val="4215810006"/>
      </p:ext>
    </p:extLst>
  </p:cSld>
  <p:clrMapOvr>
    <a:masterClrMapping/>
  </p:clrMapOvr>
  <p:transition spd="med">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body" idx="4294967295"/>
          </p:nvPr>
        </p:nvSpPr>
        <p:spPr>
          <a:xfrm>
            <a:off x="5327700" y="686600"/>
            <a:ext cx="1536600" cy="863700"/>
          </a:xfrm>
          <a:prstGeom prst="rect">
            <a:avLst/>
          </a:prstGeom>
          <a:noFill/>
          <a:ln>
            <a:noFill/>
          </a:ln>
        </p:spPr>
        <p:txBody>
          <a:bodyPr wrap="square" lIns="0" tIns="0" rIns="0" bIns="0" anchor="b" anchorCtr="0">
            <a:noAutofit/>
          </a:bodyPr>
          <a:lstStyle/>
          <a:p>
            <a:pPr marL="0" marR="0" lvl="0" indent="-165100" algn="l" rtl="0">
              <a:lnSpc>
                <a:spcPct val="115384"/>
              </a:lnSpc>
              <a:spcBef>
                <a:spcPts val="0"/>
              </a:spcBef>
              <a:spcAft>
                <a:spcPts val="0"/>
              </a:spcAft>
              <a:buClr>
                <a:srgbClr val="0070AD"/>
              </a:buClr>
              <a:buSzPts val="2600"/>
              <a:buFont typeface="Arial"/>
              <a:buNone/>
            </a:pPr>
            <a:r>
              <a:rPr lang="en-US" sz="2600" b="0" i="0" u="none" strike="noStrike" cap="none">
                <a:solidFill>
                  <a:srgbClr val="0070AD"/>
                </a:solidFill>
                <a:latin typeface="Verdana"/>
                <a:ea typeface="Verdana"/>
                <a:cs typeface="Verdana"/>
                <a:sym typeface="Verdana"/>
              </a:rPr>
              <a:t>Earthing </a:t>
            </a:r>
          </a:p>
        </p:txBody>
      </p:sp>
      <p:pic>
        <p:nvPicPr>
          <p:cNvPr id="268" name="Shape 268"/>
          <p:cNvPicPr preferRelativeResize="0"/>
          <p:nvPr/>
        </p:nvPicPr>
        <p:blipFill rotWithShape="1">
          <a:blip r:embed="rId3">
            <a:alphaModFix/>
          </a:blip>
          <a:srcRect/>
          <a:stretch/>
        </p:blipFill>
        <p:spPr>
          <a:xfrm>
            <a:off x="8638150" y="3119500"/>
            <a:ext cx="3287600" cy="2486025"/>
          </a:xfrm>
          <a:prstGeom prst="rect">
            <a:avLst/>
          </a:prstGeom>
          <a:noFill/>
          <a:ln>
            <a:noFill/>
          </a:ln>
        </p:spPr>
      </p:pic>
      <p:pic>
        <p:nvPicPr>
          <p:cNvPr id="269" name="Shape 269"/>
          <p:cNvPicPr preferRelativeResize="0"/>
          <p:nvPr/>
        </p:nvPicPr>
        <p:blipFill rotWithShape="1">
          <a:blip r:embed="rId4">
            <a:alphaModFix/>
          </a:blip>
          <a:srcRect/>
          <a:stretch/>
        </p:blipFill>
        <p:spPr>
          <a:xfrm>
            <a:off x="655000" y="3057850"/>
            <a:ext cx="3429000" cy="2547650"/>
          </a:xfrm>
          <a:prstGeom prst="rect">
            <a:avLst/>
          </a:prstGeom>
          <a:noFill/>
          <a:ln>
            <a:noFill/>
          </a:ln>
        </p:spPr>
      </p:pic>
      <p:pic>
        <p:nvPicPr>
          <p:cNvPr id="270" name="Shape 270"/>
          <p:cNvPicPr preferRelativeResize="0"/>
          <p:nvPr/>
        </p:nvPicPr>
        <p:blipFill rotWithShape="1">
          <a:blip r:embed="rId5">
            <a:alphaModFix/>
          </a:blip>
          <a:srcRect/>
          <a:stretch/>
        </p:blipFill>
        <p:spPr>
          <a:xfrm>
            <a:off x="4456075" y="3119475"/>
            <a:ext cx="3810000" cy="2486025"/>
          </a:xfrm>
          <a:prstGeom prst="rect">
            <a:avLst/>
          </a:prstGeom>
          <a:noFill/>
          <a:ln>
            <a:noFill/>
          </a:ln>
        </p:spPr>
      </p:pic>
    </p:spTree>
    <p:extLst>
      <p:ext uri="{BB962C8B-B14F-4D97-AF65-F5344CB8AC3E}">
        <p14:creationId xmlns:p14="http://schemas.microsoft.com/office/powerpoint/2010/main" val="2549845932"/>
      </p:ext>
    </p:extLst>
  </p:cSld>
  <p:clrMapOvr>
    <a:masterClrMapping/>
  </p:clrMapOvr>
  <p:transition spd="med">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body" idx="4294967295"/>
          </p:nvPr>
        </p:nvSpPr>
        <p:spPr>
          <a:xfrm>
            <a:off x="676974" y="3171893"/>
            <a:ext cx="4103700" cy="3207900"/>
          </a:xfrm>
          <a:prstGeom prst="rect">
            <a:avLst/>
          </a:prstGeom>
        </p:spPr>
        <p:txBody>
          <a:bodyPr wrap="square" lIns="121900" tIns="121900" rIns="121900" bIns="121900" anchor="b" anchorCtr="0">
            <a:noAutofit/>
          </a:bodyPr>
          <a:lstStyle/>
          <a:p>
            <a:pPr marL="0" lvl="0" indent="0" rtl="0">
              <a:lnSpc>
                <a:spcPct val="90000"/>
              </a:lnSpc>
              <a:spcBef>
                <a:spcPts val="0"/>
              </a:spcBef>
              <a:spcAft>
                <a:spcPts val="0"/>
              </a:spcAft>
              <a:buNone/>
            </a:pPr>
            <a:r>
              <a:rPr lang="en-US" sz="2000" dirty="0">
                <a:solidFill>
                  <a:srgbClr val="000000"/>
                </a:solidFill>
                <a:latin typeface="Times New Roman"/>
                <a:ea typeface="Times New Roman"/>
                <a:cs typeface="Times New Roman"/>
                <a:sym typeface="Times New Roman"/>
              </a:rPr>
              <a:t>Types of Motherboard :</a:t>
            </a:r>
          </a:p>
          <a:p>
            <a:pPr marL="0" lvl="0" indent="0" rtl="0">
              <a:lnSpc>
                <a:spcPct val="90000"/>
              </a:lnSpc>
              <a:spcBef>
                <a:spcPts val="0"/>
              </a:spcBef>
              <a:spcAft>
                <a:spcPts val="0"/>
              </a:spcAft>
              <a:buNone/>
            </a:pPr>
            <a:endParaRPr sz="2000" dirty="0">
              <a:solidFill>
                <a:srgbClr val="000000"/>
              </a:solidFill>
              <a:latin typeface="Times New Roman"/>
              <a:ea typeface="Times New Roman"/>
              <a:cs typeface="Times New Roman"/>
              <a:sym typeface="Times New Roman"/>
            </a:endParaRPr>
          </a:p>
          <a:p>
            <a:pPr marL="368300" lvl="0" indent="-342900" rtl="0">
              <a:lnSpc>
                <a:spcPct val="90000"/>
              </a:lnSpc>
              <a:spcBef>
                <a:spcPts val="0"/>
              </a:spcBef>
              <a:spcAft>
                <a:spcPts val="0"/>
              </a:spcAft>
              <a:buClr>
                <a:srgbClr val="000000"/>
              </a:buClr>
              <a:buSzPts val="1600"/>
              <a:buFont typeface="Wingdings" panose="05000000000000000000" pitchFamily="2" charset="2"/>
              <a:buChar char="Ø"/>
            </a:pPr>
            <a:r>
              <a:rPr lang="en-US" sz="2000" dirty="0">
                <a:solidFill>
                  <a:srgbClr val="000000"/>
                </a:solidFill>
                <a:latin typeface="Times New Roman"/>
                <a:ea typeface="Times New Roman"/>
                <a:cs typeface="Times New Roman"/>
                <a:sym typeface="Times New Roman"/>
              </a:rPr>
              <a:t>ATX motherboard</a:t>
            </a:r>
          </a:p>
          <a:p>
            <a:pPr marL="342900" lvl="0" indent="-469900" rtl="0">
              <a:lnSpc>
                <a:spcPct val="90000"/>
              </a:lnSpc>
              <a:spcBef>
                <a:spcPts val="400"/>
              </a:spcBef>
              <a:spcAft>
                <a:spcPts val="0"/>
              </a:spcAft>
              <a:buClr>
                <a:srgbClr val="0070AD"/>
              </a:buClr>
              <a:buSzPts val="2000"/>
              <a:buFont typeface="Wingdings" panose="05000000000000000000" pitchFamily="2" charset="2"/>
              <a:buChar char="Ø"/>
            </a:pPr>
            <a:endParaRPr sz="2000" dirty="0">
              <a:solidFill>
                <a:srgbClr val="000000"/>
              </a:solidFill>
              <a:latin typeface="Times New Roman"/>
              <a:ea typeface="Times New Roman"/>
              <a:cs typeface="Times New Roman"/>
              <a:sym typeface="Times New Roman"/>
            </a:endParaRPr>
          </a:p>
          <a:p>
            <a:pPr marL="368300" lvl="0" indent="-342900" rtl="0">
              <a:lnSpc>
                <a:spcPct val="90000"/>
              </a:lnSpc>
              <a:spcBef>
                <a:spcPts val="400"/>
              </a:spcBef>
              <a:spcAft>
                <a:spcPts val="0"/>
              </a:spcAft>
              <a:buClr>
                <a:srgbClr val="000000"/>
              </a:buClr>
              <a:buSzPts val="1600"/>
              <a:buFont typeface="Wingdings" panose="05000000000000000000" pitchFamily="2" charset="2"/>
              <a:buChar char="Ø"/>
            </a:pPr>
            <a:r>
              <a:rPr lang="en-US" sz="2000" dirty="0">
                <a:solidFill>
                  <a:srgbClr val="000000"/>
                </a:solidFill>
                <a:latin typeface="Times New Roman"/>
                <a:ea typeface="Times New Roman"/>
                <a:cs typeface="Times New Roman"/>
                <a:sym typeface="Times New Roman"/>
              </a:rPr>
              <a:t>Full AT motherboard</a:t>
            </a:r>
          </a:p>
          <a:p>
            <a:pPr marL="342900" lvl="0" indent="-469900" rtl="0">
              <a:lnSpc>
                <a:spcPct val="90000"/>
              </a:lnSpc>
              <a:spcBef>
                <a:spcPts val="400"/>
              </a:spcBef>
              <a:spcAft>
                <a:spcPts val="0"/>
              </a:spcAft>
              <a:buClr>
                <a:srgbClr val="0070AD"/>
              </a:buClr>
              <a:buSzPts val="2000"/>
              <a:buFont typeface="Wingdings" panose="05000000000000000000" pitchFamily="2" charset="2"/>
              <a:buChar char="Ø"/>
            </a:pPr>
            <a:endParaRPr sz="2000" dirty="0">
              <a:solidFill>
                <a:srgbClr val="000000"/>
              </a:solidFill>
              <a:latin typeface="Times New Roman"/>
              <a:ea typeface="Times New Roman"/>
              <a:cs typeface="Times New Roman"/>
              <a:sym typeface="Times New Roman"/>
            </a:endParaRPr>
          </a:p>
          <a:p>
            <a:pPr marL="368300" lvl="0" indent="-342900" rtl="0">
              <a:lnSpc>
                <a:spcPct val="90000"/>
              </a:lnSpc>
              <a:spcBef>
                <a:spcPts val="400"/>
              </a:spcBef>
              <a:spcAft>
                <a:spcPts val="0"/>
              </a:spcAft>
              <a:buClr>
                <a:srgbClr val="000000"/>
              </a:buClr>
              <a:buSzPts val="1600"/>
              <a:buFont typeface="Wingdings" panose="05000000000000000000" pitchFamily="2" charset="2"/>
              <a:buChar char="Ø"/>
            </a:pPr>
            <a:r>
              <a:rPr lang="en-US" sz="2000" dirty="0">
                <a:solidFill>
                  <a:srgbClr val="000000"/>
                </a:solidFill>
                <a:latin typeface="Times New Roman"/>
                <a:ea typeface="Times New Roman"/>
                <a:cs typeface="Times New Roman"/>
                <a:sym typeface="Times New Roman"/>
              </a:rPr>
              <a:t>Baby AT motherboard</a:t>
            </a:r>
          </a:p>
          <a:p>
            <a:pPr marL="0" lvl="0" indent="0">
              <a:spcBef>
                <a:spcPts val="0"/>
              </a:spcBef>
              <a:buNone/>
            </a:pPr>
            <a:endParaRPr sz="1600" dirty="0">
              <a:solidFill>
                <a:srgbClr val="000000"/>
              </a:solidFill>
              <a:latin typeface="Times New Roman"/>
              <a:ea typeface="Times New Roman"/>
              <a:cs typeface="Times New Roman"/>
              <a:sym typeface="Times New Roman"/>
            </a:endParaRPr>
          </a:p>
        </p:txBody>
      </p:sp>
      <p:sp>
        <p:nvSpPr>
          <p:cNvPr id="277" name="Shape 277"/>
          <p:cNvSpPr txBox="1"/>
          <p:nvPr/>
        </p:nvSpPr>
        <p:spPr>
          <a:xfrm>
            <a:off x="4975688" y="742350"/>
            <a:ext cx="2121000" cy="795300"/>
          </a:xfrm>
          <a:prstGeom prst="rect">
            <a:avLst/>
          </a:prstGeom>
          <a:noFill/>
          <a:ln>
            <a:noFill/>
          </a:ln>
        </p:spPr>
        <p:txBody>
          <a:bodyPr wrap="square" lIns="91425" tIns="91425" rIns="91425" bIns="91425" anchor="t" anchorCtr="0">
            <a:noAutofit/>
          </a:bodyPr>
          <a:lstStyle/>
          <a:p>
            <a:pPr marL="0" lvl="0" indent="0">
              <a:spcBef>
                <a:spcPts val="0"/>
              </a:spcBef>
              <a:buNone/>
            </a:pPr>
            <a:r>
              <a:rPr lang="en-US" sz="2600" b="1">
                <a:solidFill>
                  <a:srgbClr val="0070AD"/>
                </a:solidFill>
                <a:latin typeface="Times New Roman"/>
                <a:ea typeface="Times New Roman"/>
                <a:cs typeface="Times New Roman"/>
                <a:sym typeface="Times New Roman"/>
              </a:rPr>
              <a:t>Motherboard</a:t>
            </a:r>
          </a:p>
        </p:txBody>
      </p:sp>
      <p:sp>
        <p:nvSpPr>
          <p:cNvPr id="278" name="Shape 278"/>
          <p:cNvSpPr txBox="1"/>
          <p:nvPr/>
        </p:nvSpPr>
        <p:spPr>
          <a:xfrm>
            <a:off x="4719300" y="1661475"/>
            <a:ext cx="6681300" cy="3464400"/>
          </a:xfrm>
          <a:prstGeom prst="rect">
            <a:avLst/>
          </a:prstGeom>
          <a:noFill/>
          <a:ln>
            <a:noFill/>
          </a:ln>
        </p:spPr>
        <p:txBody>
          <a:bodyPr wrap="square" lIns="91425" tIns="91425" rIns="91425" bIns="91425" anchor="t" anchorCtr="0">
            <a:noAutofit/>
          </a:bodyPr>
          <a:lstStyle/>
          <a:p>
            <a:pPr marL="0" lvl="0" indent="0">
              <a:spcBef>
                <a:spcPts val="0"/>
              </a:spcBef>
              <a:buNone/>
            </a:pPr>
            <a:endParaRPr/>
          </a:p>
        </p:txBody>
      </p:sp>
      <p:pic>
        <p:nvPicPr>
          <p:cNvPr id="2" name="Picture 1"/>
          <p:cNvPicPr>
            <a:picLocks noChangeAspect="1"/>
          </p:cNvPicPr>
          <p:nvPr/>
        </p:nvPicPr>
        <p:blipFill>
          <a:blip r:embed="rId3"/>
          <a:stretch>
            <a:fillRect/>
          </a:stretch>
        </p:blipFill>
        <p:spPr>
          <a:xfrm>
            <a:off x="4780674" y="1655792"/>
            <a:ext cx="6814952" cy="4732117"/>
          </a:xfrm>
          <a:prstGeom prst="rect">
            <a:avLst/>
          </a:prstGeom>
        </p:spPr>
      </p:pic>
      <p:sp>
        <p:nvSpPr>
          <p:cNvPr id="3" name="Rectangle 2"/>
          <p:cNvSpPr/>
          <p:nvPr/>
        </p:nvSpPr>
        <p:spPr>
          <a:xfrm>
            <a:off x="191344" y="1963448"/>
            <a:ext cx="6096000" cy="1323439"/>
          </a:xfrm>
          <a:prstGeom prst="rect">
            <a:avLst/>
          </a:prstGeom>
        </p:spPr>
        <p:txBody>
          <a:bodyPr>
            <a:spAutoFit/>
          </a:bodyPr>
          <a:lstStyle/>
          <a:p>
            <a:r>
              <a:rPr lang="en-US" altLang="en-US" sz="20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en-US" sz="2000" dirty="0" smtClean="0">
                <a:solidFill>
                  <a:schemeClr val="tx1">
                    <a:lumMod val="95000"/>
                    <a:lumOff val="5000"/>
                  </a:schemeClr>
                </a:solidFill>
                <a:latin typeface="Times New Roman" panose="02020603050405020304" pitchFamily="18" charset="0"/>
                <a:cs typeface="Times New Roman" panose="02020603050405020304" pitchFamily="18" charset="0"/>
              </a:rPr>
              <a:t>A </a:t>
            </a:r>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rPr>
              <a:t>motherboard is the main </a:t>
            </a:r>
            <a:r>
              <a:rPr lang="en-US" altLang="en-US" sz="2000" dirty="0" smtClean="0">
                <a:solidFill>
                  <a:schemeClr val="tx1">
                    <a:lumMod val="95000"/>
                    <a:lumOff val="5000"/>
                  </a:schemeClr>
                </a:solidFill>
                <a:latin typeface="Times New Roman" panose="02020603050405020304" pitchFamily="18" charset="0"/>
                <a:cs typeface="Times New Roman" panose="02020603050405020304" pitchFamily="18" charset="0"/>
              </a:rPr>
              <a:t>circuit</a:t>
            </a:r>
          </a:p>
          <a:p>
            <a:r>
              <a:rPr lang="en-US" altLang="en-US" sz="20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rPr>
              <a:t>board </a:t>
            </a:r>
            <a:r>
              <a:rPr lang="en-US" altLang="en-US" sz="2000" dirty="0" smtClean="0">
                <a:solidFill>
                  <a:schemeClr val="tx1">
                    <a:lumMod val="95000"/>
                    <a:lumOff val="5000"/>
                  </a:schemeClr>
                </a:solidFill>
                <a:latin typeface="Times New Roman" panose="02020603050405020304" pitchFamily="18" charset="0"/>
                <a:cs typeface="Times New Roman" panose="02020603050405020304" pitchFamily="18" charset="0"/>
              </a:rPr>
              <a:t>inside a </a:t>
            </a:r>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rPr>
              <a:t>computer that </a:t>
            </a:r>
            <a:r>
              <a:rPr lang="en-US" altLang="en-US" sz="2000" dirty="0" smtClean="0">
                <a:solidFill>
                  <a:schemeClr val="tx1">
                    <a:lumMod val="95000"/>
                    <a:lumOff val="5000"/>
                  </a:schemeClr>
                </a:solidFill>
                <a:latin typeface="Times New Roman" panose="02020603050405020304" pitchFamily="18" charset="0"/>
                <a:cs typeface="Times New Roman" panose="02020603050405020304" pitchFamily="18" charset="0"/>
              </a:rPr>
              <a:t>connects</a:t>
            </a:r>
          </a:p>
          <a:p>
            <a:r>
              <a:rPr lang="en-US" altLang="en-US" sz="20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rPr>
              <a:t>the </a:t>
            </a:r>
            <a:r>
              <a:rPr lang="en-US" altLang="en-US" sz="2000" dirty="0" smtClean="0">
                <a:solidFill>
                  <a:schemeClr val="tx1">
                    <a:lumMod val="95000"/>
                    <a:lumOff val="5000"/>
                  </a:schemeClr>
                </a:solidFill>
                <a:latin typeface="Times New Roman" panose="02020603050405020304" pitchFamily="18" charset="0"/>
                <a:cs typeface="Times New Roman" panose="02020603050405020304" pitchFamily="18" charset="0"/>
              </a:rPr>
              <a:t>different </a:t>
            </a:r>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rPr>
              <a:t>parts of a </a:t>
            </a:r>
            <a:r>
              <a:rPr lang="en-US" altLang="en-US" sz="2000" dirty="0" smtClean="0">
                <a:solidFill>
                  <a:schemeClr val="tx1">
                    <a:lumMod val="95000"/>
                    <a:lumOff val="5000"/>
                  </a:schemeClr>
                </a:solidFill>
                <a:latin typeface="Times New Roman" panose="02020603050405020304" pitchFamily="18" charset="0"/>
                <a:cs typeface="Times New Roman" panose="02020603050405020304" pitchFamily="18" charset="0"/>
              </a:rPr>
              <a:t>computer</a:t>
            </a:r>
          </a:p>
          <a:p>
            <a:r>
              <a:rPr lang="en-US" altLang="en-US" sz="2000" dirty="0" smtClean="0">
                <a:solidFill>
                  <a:schemeClr val="tx1">
                    <a:lumMod val="95000"/>
                    <a:lumOff val="5000"/>
                  </a:schemeClr>
                </a:solidFill>
                <a:latin typeface="Times New Roman" panose="02020603050405020304" pitchFamily="18" charset="0"/>
                <a:cs typeface="Times New Roman" panose="02020603050405020304" pitchFamily="18" charset="0"/>
              </a:rPr>
              <a:t> together </a:t>
            </a:r>
            <a:r>
              <a:rPr lang="en-US" altLang="en-US" sz="2000" dirty="0">
                <a:solidFill>
                  <a:schemeClr val="tx1">
                    <a:lumMod val="95000"/>
                    <a:lumOff val="5000"/>
                  </a:schemeClr>
                </a:solidFill>
                <a:latin typeface="Times New Roman" panose="02020603050405020304" pitchFamily="18" charset="0"/>
                <a:cs typeface="Times New Roman" panose="02020603050405020304" pitchFamily="18" charset="0"/>
              </a:rPr>
              <a:t>directly or indirectly.</a:t>
            </a:r>
          </a:p>
        </p:txBody>
      </p:sp>
    </p:spTree>
    <p:extLst>
      <p:ext uri="{BB962C8B-B14F-4D97-AF65-F5344CB8AC3E}">
        <p14:creationId xmlns:p14="http://schemas.microsoft.com/office/powerpoint/2010/main" val="9864648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344" y="548680"/>
            <a:ext cx="11526861" cy="6463308"/>
          </a:xfrm>
          <a:prstGeom prst="rect">
            <a:avLst/>
          </a:prstGeom>
          <a:noFill/>
        </p:spPr>
        <p:txBody>
          <a:bodyPr wrap="square">
            <a:spAutoFit/>
          </a:bodyPr>
          <a:lstStyle/>
          <a:p>
            <a:pPr marL="457200" lvl="1">
              <a:defRPr/>
            </a:pPr>
            <a:r>
              <a:rPr lang="en-US" sz="2000" dirty="0" smtClean="0">
                <a:solidFill>
                  <a:srgbClr val="00B0F0"/>
                </a:solidFill>
              </a:rPr>
              <a:t>                                                 </a:t>
            </a:r>
            <a:r>
              <a:rPr lang="en-US" sz="2400" dirty="0" smtClean="0">
                <a:solidFill>
                  <a:srgbClr val="00B0F0"/>
                </a:solidFill>
              </a:rPr>
              <a:t>Connectors:</a:t>
            </a:r>
          </a:p>
          <a:p>
            <a:pPr marL="742950" lvl="1" indent="-285750">
              <a:buFont typeface="Wingdings" panose="05000000000000000000" pitchFamily="2" charset="2"/>
              <a:buChar char="Ø"/>
              <a:defRPr/>
            </a:pPr>
            <a:r>
              <a:rPr lang="en-US" sz="1600" dirty="0" smtClean="0"/>
              <a:t>PCI </a:t>
            </a:r>
            <a:r>
              <a:rPr lang="en-US" sz="1600" dirty="0"/>
              <a:t>SLOT (Peripheral Component Interconnect) : </a:t>
            </a:r>
            <a:r>
              <a:rPr lang="en-US" sz="1400" dirty="0"/>
              <a:t>PCI slots are used to Insert or install Add-on cards, such as LAN cards, Sound cards, Capture cards and TV tuner cards. There are usually anywhere from 1 to 6 PCI slots available on the motherboard(above board has 2 PCI slots. ), they have decreased in number and are being replaced by the PCI Express 1x slots.</a:t>
            </a:r>
          </a:p>
          <a:p>
            <a:pPr marL="285750" indent="-285750">
              <a:buFont typeface="Wingdings" panose="05000000000000000000" pitchFamily="2" charset="2"/>
              <a:buChar char="Ø"/>
              <a:defRPr/>
            </a:pPr>
            <a:endParaRPr lang="en-US" sz="1400" dirty="0"/>
          </a:p>
          <a:p>
            <a:pPr marL="800100" lvl="1" indent="-342900">
              <a:buFont typeface="Wingdings" panose="05000000000000000000" pitchFamily="2" charset="2"/>
              <a:buChar char="Ø"/>
              <a:defRPr/>
            </a:pPr>
            <a:r>
              <a:rPr lang="en-US" dirty="0"/>
              <a:t>Northbridge: </a:t>
            </a:r>
            <a:r>
              <a:rPr lang="en-US" sz="1400" dirty="0"/>
              <a:t>This allows communication between the CPU and the system memory and PCI-E slots. </a:t>
            </a:r>
          </a:p>
          <a:p>
            <a:pPr marL="342900" indent="-342900">
              <a:buFont typeface="Wingdings" panose="05000000000000000000" pitchFamily="2" charset="2"/>
              <a:buChar char="Ø"/>
              <a:defRPr/>
            </a:pPr>
            <a:endParaRPr lang="en-US" sz="1400" dirty="0"/>
          </a:p>
          <a:p>
            <a:pPr marL="800100" lvl="1" indent="-342900">
              <a:buFont typeface="Wingdings" panose="05000000000000000000" pitchFamily="2" charset="2"/>
              <a:buChar char="Ø"/>
              <a:defRPr/>
            </a:pPr>
            <a:r>
              <a:rPr lang="en-US" dirty="0"/>
              <a:t>Southbridge:</a:t>
            </a:r>
            <a:r>
              <a:rPr lang="en-US" sz="1400" dirty="0"/>
              <a:t> This is the controller for components such as the PCI slots, onboard audio, and USB connections</a:t>
            </a:r>
            <a:r>
              <a:rPr lang="en-US" sz="1400" dirty="0" smtClean="0"/>
              <a:t>.</a:t>
            </a:r>
          </a:p>
          <a:p>
            <a:pPr marL="285750" indent="-285750">
              <a:buFont typeface="Wingdings" panose="05000000000000000000" pitchFamily="2" charset="2"/>
              <a:buChar char="Ø"/>
              <a:defRPr/>
            </a:pPr>
            <a:endParaRPr lang="en-US" sz="1600" dirty="0"/>
          </a:p>
          <a:p>
            <a:pPr marL="800100" lvl="1" indent="-342900">
              <a:buFont typeface="Wingdings" panose="05000000000000000000" pitchFamily="2" charset="2"/>
              <a:buChar char="Ø"/>
              <a:defRPr/>
            </a:pPr>
            <a:r>
              <a:rPr lang="en-US" dirty="0"/>
              <a:t>SATA Connections </a:t>
            </a:r>
            <a:r>
              <a:rPr lang="en-US" sz="1400" dirty="0"/>
              <a:t>: SATA full form is Serial Advanced Technology Attachment. These are connected with serial ATA devices, such as Hard disk drives and CD or DVD drives.</a:t>
            </a:r>
          </a:p>
          <a:p>
            <a:pPr marL="342900" indent="-342900">
              <a:buFont typeface="Wingdings" panose="05000000000000000000" pitchFamily="2" charset="2"/>
              <a:buChar char="Ø"/>
              <a:defRPr/>
            </a:pPr>
            <a:endParaRPr lang="en-US" sz="1400" dirty="0"/>
          </a:p>
          <a:p>
            <a:pPr marL="342900" indent="-342900">
              <a:buFont typeface="Wingdings" panose="05000000000000000000" pitchFamily="2" charset="2"/>
              <a:buChar char="Ø"/>
              <a:defRPr/>
            </a:pPr>
            <a:endParaRPr lang="en-US" sz="1400" dirty="0"/>
          </a:p>
          <a:p>
            <a:pPr marL="800100" lvl="1" indent="-342900">
              <a:buFont typeface="Wingdings" panose="05000000000000000000" pitchFamily="2" charset="2"/>
              <a:buChar char="Ø"/>
              <a:defRPr/>
            </a:pPr>
            <a:r>
              <a:rPr lang="en-US" dirty="0"/>
              <a:t>ATX Power Connector:</a:t>
            </a:r>
            <a:r>
              <a:rPr lang="en-US" sz="1400" dirty="0"/>
              <a:t> This is the second of two power connections. This is the main power connection for the motherboard, and comes from the Power Supply</a:t>
            </a:r>
            <a:r>
              <a:rPr lang="en-US" sz="1600" dirty="0"/>
              <a:t>.</a:t>
            </a:r>
          </a:p>
          <a:p>
            <a:pPr marL="342900" indent="-342900">
              <a:buFont typeface="Wingdings" panose="05000000000000000000" pitchFamily="2" charset="2"/>
              <a:buChar char="Ø"/>
              <a:defRPr/>
            </a:pPr>
            <a:endParaRPr lang="en-US" sz="2000" dirty="0"/>
          </a:p>
          <a:p>
            <a:pPr marL="800100" lvl="1" indent="-342900">
              <a:buFont typeface="Wingdings" panose="05000000000000000000" pitchFamily="2" charset="2"/>
              <a:buChar char="Ø"/>
              <a:defRPr/>
            </a:pPr>
            <a:r>
              <a:rPr lang="en-US" dirty="0"/>
              <a:t> DIMM slots</a:t>
            </a:r>
            <a:r>
              <a:rPr lang="en-US" sz="1600" b="1" dirty="0"/>
              <a:t>:</a:t>
            </a:r>
            <a:r>
              <a:rPr lang="en-US" sz="1400" dirty="0"/>
              <a:t> DIMM's are by far and away the most used memory types in today's computers. They vary in speeds and standards however and they need to match up to what your motherboard has been designed to take. The four standards of DIMM's being used at the moment are SDR (Single Data Rate), DDR (Double Data Rate), DDR2 and DDR3. The speeds of memory can vary between 66Mhz to 1600Mhz .</a:t>
            </a:r>
          </a:p>
          <a:p>
            <a:pPr marL="800100" lvl="1" indent="-342900">
              <a:buFont typeface="Wingdings" panose="05000000000000000000" pitchFamily="2" charset="2"/>
              <a:buChar char="Ø"/>
              <a:defRPr/>
            </a:pPr>
            <a:endParaRPr lang="en-US" sz="2000" dirty="0" smtClean="0"/>
          </a:p>
          <a:p>
            <a:pPr marL="800100" lvl="1" indent="-342900">
              <a:buFont typeface="Wingdings" panose="05000000000000000000" pitchFamily="2" charset="2"/>
              <a:buChar char="Ø"/>
              <a:defRPr/>
            </a:pPr>
            <a:endParaRPr lang="en-US" sz="2000" dirty="0"/>
          </a:p>
          <a:p>
            <a:pPr marL="342900" indent="-342900">
              <a:buFont typeface="Wingdings" panose="05000000000000000000" pitchFamily="2" charset="2"/>
              <a:buChar char="Ø"/>
              <a:defRPr/>
            </a:pPr>
            <a:endParaRPr lang="en-US" sz="2400" dirty="0"/>
          </a:p>
          <a:p>
            <a:pPr marL="342900" indent="-342900">
              <a:buFont typeface="Wingdings" panose="05000000000000000000" pitchFamily="2" charset="2"/>
              <a:buChar char="Ø"/>
              <a:defRPr/>
            </a:pPr>
            <a:endParaRPr lang="en-US" dirty="0"/>
          </a:p>
        </p:txBody>
      </p:sp>
    </p:spTree>
    <p:extLst>
      <p:ext uri="{BB962C8B-B14F-4D97-AF65-F5344CB8AC3E}">
        <p14:creationId xmlns:p14="http://schemas.microsoft.com/office/powerpoint/2010/main" val="12754104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4842" y="212449"/>
            <a:ext cx="11518710" cy="3600986"/>
          </a:xfrm>
          <a:prstGeom prst="rect">
            <a:avLst/>
          </a:prstGeom>
        </p:spPr>
        <p:txBody>
          <a:bodyPr wrap="square">
            <a:spAutoFit/>
          </a:bodyPr>
          <a:lstStyle/>
          <a:p>
            <a:endParaRPr lang="en-US" sz="3200" dirty="0"/>
          </a:p>
          <a:p>
            <a:pPr marL="457200" indent="-457200">
              <a:buFont typeface="Wingdings" panose="05000000000000000000" pitchFamily="2" charset="2"/>
              <a:buChar char="Ø"/>
            </a:pPr>
            <a:r>
              <a:rPr lang="en-US" sz="2400" dirty="0"/>
              <a:t>ISA (Industry Standard Architecture</a:t>
            </a:r>
            <a:r>
              <a:rPr lang="en-US" sz="2400" dirty="0">
                <a:sym typeface="Wingdings" panose="05000000000000000000" pitchFamily="2" charset="2"/>
              </a:rPr>
              <a:t>:(16 bit)</a:t>
            </a:r>
            <a:endParaRPr lang="en-US" sz="2400" dirty="0"/>
          </a:p>
          <a:p>
            <a:pPr algn="just"/>
            <a:r>
              <a:rPr lang="en-US" sz="2800" dirty="0"/>
              <a:t>       </a:t>
            </a:r>
            <a:r>
              <a:rPr lang="en-US" sz="1600" dirty="0"/>
              <a:t>It allows 16 bits data at the time to flow </a:t>
            </a:r>
            <a:r>
              <a:rPr lang="en-US" sz="1600" dirty="0" smtClean="0"/>
              <a:t> </a:t>
            </a:r>
            <a:r>
              <a:rPr lang="en-US" sz="1600" dirty="0"/>
              <a:t>between the Motherboard </a:t>
            </a:r>
            <a:endParaRPr lang="en-US" sz="1600" dirty="0" smtClean="0"/>
          </a:p>
          <a:p>
            <a:pPr algn="just"/>
            <a:r>
              <a:rPr lang="en-US" sz="1600" dirty="0" smtClean="0"/>
              <a:t>circuitry and </a:t>
            </a:r>
            <a:r>
              <a:rPr lang="en-US" sz="1600" dirty="0"/>
              <a:t>expansion slot card </a:t>
            </a:r>
            <a:r>
              <a:rPr lang="en-US" sz="2800" dirty="0"/>
              <a:t> </a:t>
            </a:r>
          </a:p>
          <a:p>
            <a:pPr marL="457200" indent="-457200">
              <a:buFont typeface="Wingdings" panose="05000000000000000000" pitchFamily="2" charset="2"/>
              <a:buChar char="Ø"/>
            </a:pPr>
            <a:endParaRPr lang="en-US" sz="2400" dirty="0"/>
          </a:p>
          <a:p>
            <a:pPr marL="457200" indent="-457200">
              <a:buFont typeface="Wingdings" panose="05000000000000000000" pitchFamily="2" charset="2"/>
              <a:buChar char="Ø"/>
            </a:pPr>
            <a:r>
              <a:rPr lang="en-US" sz="2400" dirty="0"/>
              <a:t>EISA ( Extended Industry Standard Architecture-32bit)</a:t>
            </a:r>
          </a:p>
          <a:p>
            <a:pPr marL="457200" indent="-457200">
              <a:buFont typeface="Wingdings" panose="05000000000000000000" pitchFamily="2" charset="2"/>
              <a:buChar char="Ø"/>
            </a:pPr>
            <a:r>
              <a:rPr lang="en-US" sz="2400" dirty="0"/>
              <a:t>CNR:</a:t>
            </a:r>
            <a:r>
              <a:rPr lang="en-US" dirty="0"/>
              <a:t> </a:t>
            </a:r>
          </a:p>
          <a:p>
            <a:r>
              <a:rPr lang="en-US" dirty="0"/>
              <a:t>        </a:t>
            </a:r>
            <a:r>
              <a:rPr lang="en-US" sz="1600" dirty="0"/>
              <a:t> Communications and network Riser is used for networking, audio and telephone equipment.</a:t>
            </a:r>
            <a:r>
              <a:rPr lang="en-US" sz="2800" dirty="0"/>
              <a:t> </a:t>
            </a:r>
            <a:r>
              <a:rPr lang="en-US" sz="1600" dirty="0"/>
              <a:t>It has two rows of 30 pins.</a:t>
            </a:r>
            <a:endParaRPr lang="en-US" sz="24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328248" y="484695"/>
            <a:ext cx="2687471" cy="1469781"/>
          </a:xfrm>
          <a:prstGeom prst="rect">
            <a:avLst/>
          </a:prstGeom>
        </p:spPr>
      </p:pic>
      <p:sp>
        <p:nvSpPr>
          <p:cNvPr id="5" name="TextBox 4"/>
          <p:cNvSpPr txBox="1"/>
          <p:nvPr/>
        </p:nvSpPr>
        <p:spPr>
          <a:xfrm>
            <a:off x="345744" y="2479517"/>
            <a:ext cx="11846256" cy="3970318"/>
          </a:xfrm>
          <a:prstGeom prst="rect">
            <a:avLst/>
          </a:prstGeom>
          <a:noFill/>
        </p:spPr>
        <p:txBody>
          <a:bodyPr wrap="square" rtlCol="0">
            <a:spAutoFit/>
          </a:bodyPr>
          <a:lstStyle/>
          <a:p>
            <a:endParaRPr lang="en-US" sz="2800" dirty="0" smtClean="0"/>
          </a:p>
          <a:p>
            <a:endParaRPr lang="en-US" sz="2800" dirty="0"/>
          </a:p>
          <a:p>
            <a:r>
              <a:rPr lang="en-US" sz="2800" dirty="0" smtClean="0"/>
              <a:t>      </a:t>
            </a:r>
          </a:p>
          <a:p>
            <a:pPr marL="457200" indent="-457200">
              <a:buFont typeface="Wingdings" panose="05000000000000000000" pitchFamily="2" charset="2"/>
              <a:buChar char="Ø"/>
            </a:pPr>
            <a:r>
              <a:rPr lang="en-US" sz="2400" dirty="0" smtClean="0"/>
              <a:t>CMOS battery:</a:t>
            </a:r>
          </a:p>
          <a:p>
            <a:r>
              <a:rPr lang="en-US" sz="2400" dirty="0" smtClean="0"/>
              <a:t>     </a:t>
            </a:r>
            <a:endParaRPr lang="en-US" sz="2000" dirty="0"/>
          </a:p>
          <a:p>
            <a:r>
              <a:rPr lang="en-US" sz="1800" dirty="0" smtClean="0"/>
              <a:t>  “</a:t>
            </a:r>
            <a:r>
              <a:rPr lang="en-US" sz="1800" dirty="0" smtClean="0">
                <a:solidFill>
                  <a:schemeClr val="tx1">
                    <a:lumMod val="75000"/>
                    <a:lumOff val="25000"/>
                  </a:schemeClr>
                </a:solidFill>
              </a:rPr>
              <a:t>Complimentary metal-oxide semiconductor”.  It is an onboard, battery powered semiconductor  chip inside    computers that stores Bios settings.</a:t>
            </a:r>
          </a:p>
          <a:p>
            <a:endParaRPr lang="en-US" dirty="0"/>
          </a:p>
          <a:p>
            <a:endParaRPr lang="en-US" dirty="0" smtClean="0"/>
          </a:p>
          <a:p>
            <a:endParaRPr lang="en-US" dirty="0"/>
          </a:p>
          <a:p>
            <a:endParaRPr lang="en-US" dirty="0" smtClean="0"/>
          </a:p>
          <a:p>
            <a:endParaRPr lang="en-US" dirty="0"/>
          </a:p>
          <a:p>
            <a:endParaRPr lang="en-US" dirty="0" smtClean="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8248" y="4827145"/>
            <a:ext cx="2687471" cy="162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6833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body" idx="4294967295"/>
          </p:nvPr>
        </p:nvSpPr>
        <p:spPr>
          <a:xfrm>
            <a:off x="284275" y="2057400"/>
            <a:ext cx="5442600" cy="4252800"/>
          </a:xfrm>
          <a:prstGeom prst="rect">
            <a:avLst/>
          </a:prstGeom>
          <a:noFill/>
          <a:ln>
            <a:noFill/>
          </a:ln>
        </p:spPr>
        <p:txBody>
          <a:bodyPr wrap="square" lIns="91425" tIns="91425" rIns="91425" bIns="91425" anchor="t" anchorCtr="0">
            <a:noAutofit/>
          </a:bodyPr>
          <a:lstStyle/>
          <a:p>
            <a:pPr marL="0" marR="0" lvl="0" indent="-101600" algn="l" rtl="0">
              <a:lnSpc>
                <a:spcPct val="112500"/>
              </a:lnSpc>
              <a:spcBef>
                <a:spcPts val="0"/>
              </a:spcBef>
              <a:spcAft>
                <a:spcPts val="0"/>
              </a:spcAft>
              <a:buClr>
                <a:srgbClr val="0070AD"/>
              </a:buClr>
              <a:buSzPts val="1600"/>
              <a:buFont typeface="Arial"/>
              <a:buNone/>
            </a:pPr>
            <a:r>
              <a:rPr lang="en-US" sz="1600" b="0" i="0" u="none" strike="noStrike" cap="none">
                <a:solidFill>
                  <a:srgbClr val="0070AD"/>
                </a:solidFill>
                <a:latin typeface="Verdana"/>
                <a:ea typeface="Verdana"/>
                <a:cs typeface="Verdana"/>
                <a:sym typeface="Verdana"/>
              </a:rPr>
              <a:t/>
            </a:r>
            <a:br>
              <a:rPr lang="en-US" sz="1600" b="0" i="0" u="none" strike="noStrike" cap="none">
                <a:solidFill>
                  <a:srgbClr val="0070AD"/>
                </a:solidFill>
                <a:latin typeface="Verdana"/>
                <a:ea typeface="Verdana"/>
                <a:cs typeface="Verdana"/>
                <a:sym typeface="Verdana"/>
              </a:rPr>
            </a:br>
            <a:r>
              <a:rPr lang="en-US" sz="1600" b="0" i="0" u="none" strike="noStrike" cap="none">
                <a:solidFill>
                  <a:srgbClr val="0070AD"/>
                </a:solidFill>
                <a:latin typeface="Verdana"/>
                <a:ea typeface="Verdana"/>
                <a:cs typeface="Verdana"/>
                <a:sym typeface="Verdana"/>
              </a:rPr>
              <a:t>  </a:t>
            </a:r>
            <a:r>
              <a:rPr lang="en-US" sz="1600" b="0" i="0" u="none" strike="noStrike" cap="none">
                <a:solidFill>
                  <a:schemeClr val="dk1"/>
                </a:solidFill>
                <a:latin typeface="Verdana"/>
                <a:ea typeface="Verdana"/>
                <a:cs typeface="Verdana"/>
                <a:sym typeface="Verdana"/>
              </a:rPr>
              <a:t>1. Check the CMOS Setup for custom settings.</a:t>
            </a:r>
          </a:p>
          <a:p>
            <a:pPr marL="0" marR="0" lvl="0" indent="-101600" algn="l" rtl="0">
              <a:lnSpc>
                <a:spcPct val="112500"/>
              </a:lnSpc>
              <a:spcBef>
                <a:spcPts val="1000"/>
              </a:spcBef>
              <a:spcAft>
                <a:spcPts val="0"/>
              </a:spcAft>
              <a:buClr>
                <a:srgbClr val="0070AD"/>
              </a:buClr>
              <a:buSzPts val="1600"/>
              <a:buFont typeface="Arial"/>
              <a:buNone/>
            </a:pPr>
            <a:r>
              <a:rPr lang="en-US" sz="1600" b="0" i="0" u="none" strike="noStrike" cap="none">
                <a:solidFill>
                  <a:schemeClr val="dk1"/>
                </a:solidFill>
                <a:latin typeface="Verdana"/>
                <a:ea typeface="Verdana"/>
                <a:cs typeface="Verdana"/>
                <a:sym typeface="Verdana"/>
              </a:rPr>
              <a:t>  2. Load the interrupt handlers and device drivers.</a:t>
            </a:r>
          </a:p>
          <a:p>
            <a:pPr marL="0" marR="0" lvl="0" indent="-101600" algn="l" rtl="0">
              <a:lnSpc>
                <a:spcPct val="112500"/>
              </a:lnSpc>
              <a:spcBef>
                <a:spcPts val="1000"/>
              </a:spcBef>
              <a:spcAft>
                <a:spcPts val="0"/>
              </a:spcAft>
              <a:buClr>
                <a:srgbClr val="0070AD"/>
              </a:buClr>
              <a:buSzPts val="1600"/>
              <a:buFont typeface="Arial"/>
              <a:buNone/>
            </a:pPr>
            <a:r>
              <a:rPr lang="en-US" sz="1600" b="0" i="0" u="none" strike="noStrike" cap="none">
                <a:solidFill>
                  <a:schemeClr val="dk1"/>
                </a:solidFill>
                <a:latin typeface="Verdana"/>
                <a:ea typeface="Verdana"/>
                <a:cs typeface="Verdana"/>
                <a:sym typeface="Verdana"/>
              </a:rPr>
              <a:t>  3. Initialize registers and power management.</a:t>
            </a:r>
          </a:p>
          <a:p>
            <a:pPr marL="0" marR="0" lvl="0" indent="-101600" algn="l" rtl="0">
              <a:lnSpc>
                <a:spcPct val="112500"/>
              </a:lnSpc>
              <a:spcBef>
                <a:spcPts val="1000"/>
              </a:spcBef>
              <a:spcAft>
                <a:spcPts val="0"/>
              </a:spcAft>
              <a:buClr>
                <a:srgbClr val="0070AD"/>
              </a:buClr>
              <a:buSzPts val="1600"/>
              <a:buFont typeface="Arial"/>
              <a:buNone/>
            </a:pPr>
            <a:r>
              <a:rPr lang="en-US" sz="1600" b="0" i="0" u="none" strike="noStrike" cap="none">
                <a:solidFill>
                  <a:schemeClr val="dk1"/>
                </a:solidFill>
                <a:latin typeface="Verdana"/>
                <a:ea typeface="Verdana"/>
                <a:cs typeface="Verdana"/>
                <a:sym typeface="Verdana"/>
              </a:rPr>
              <a:t>  4. Perform the power-on self-test (POST).</a:t>
            </a:r>
          </a:p>
          <a:p>
            <a:pPr marL="0" marR="0" lvl="0" indent="-101600" algn="l" rtl="0">
              <a:lnSpc>
                <a:spcPct val="112500"/>
              </a:lnSpc>
              <a:spcBef>
                <a:spcPts val="1000"/>
              </a:spcBef>
              <a:spcAft>
                <a:spcPts val="0"/>
              </a:spcAft>
              <a:buClr>
                <a:srgbClr val="0070AD"/>
              </a:buClr>
              <a:buSzPts val="1600"/>
              <a:buFont typeface="Arial"/>
              <a:buNone/>
            </a:pPr>
            <a:r>
              <a:rPr lang="en-US" sz="1600" b="0" i="0" u="none" strike="noStrike" cap="none">
                <a:solidFill>
                  <a:schemeClr val="dk1"/>
                </a:solidFill>
                <a:latin typeface="Verdana"/>
                <a:ea typeface="Verdana"/>
                <a:cs typeface="Verdana"/>
                <a:sym typeface="Verdana"/>
              </a:rPr>
              <a:t>  5. Display system settings.</a:t>
            </a:r>
          </a:p>
          <a:p>
            <a:pPr marL="0" marR="0" lvl="0" indent="-101600" algn="l" rtl="0">
              <a:lnSpc>
                <a:spcPct val="112500"/>
              </a:lnSpc>
              <a:spcBef>
                <a:spcPts val="1000"/>
              </a:spcBef>
              <a:spcAft>
                <a:spcPts val="0"/>
              </a:spcAft>
              <a:buClr>
                <a:srgbClr val="0070AD"/>
              </a:buClr>
              <a:buSzPts val="1600"/>
              <a:buFont typeface="Arial"/>
              <a:buNone/>
            </a:pPr>
            <a:r>
              <a:rPr lang="en-US" sz="1600" b="0" i="0" u="none" strike="noStrike" cap="none">
                <a:solidFill>
                  <a:schemeClr val="dk1"/>
                </a:solidFill>
                <a:latin typeface="Verdana"/>
                <a:ea typeface="Verdana"/>
                <a:cs typeface="Verdana"/>
                <a:sym typeface="Verdana"/>
              </a:rPr>
              <a:t>  6. Determine which devices are bootable.</a:t>
            </a:r>
          </a:p>
          <a:p>
            <a:pPr marL="0" marR="0" lvl="0" indent="-101600" algn="l" rtl="0">
              <a:lnSpc>
                <a:spcPct val="112500"/>
              </a:lnSpc>
              <a:spcBef>
                <a:spcPts val="1000"/>
              </a:spcBef>
              <a:spcAft>
                <a:spcPts val="0"/>
              </a:spcAft>
              <a:buClr>
                <a:srgbClr val="0070AD"/>
              </a:buClr>
              <a:buSzPts val="1600"/>
              <a:buFont typeface="Arial"/>
              <a:buNone/>
            </a:pPr>
            <a:r>
              <a:rPr lang="en-US" sz="1600" b="0" i="0" u="none" strike="noStrike" cap="none">
                <a:solidFill>
                  <a:schemeClr val="dk1"/>
                </a:solidFill>
                <a:latin typeface="Verdana"/>
                <a:ea typeface="Verdana"/>
                <a:cs typeface="Verdana"/>
                <a:sym typeface="Verdana"/>
              </a:rPr>
              <a:t>  7.Initiate the bootstrap sequence.</a:t>
            </a:r>
          </a:p>
          <a:p>
            <a:pPr marL="0" marR="0" lvl="0" indent="-101600" algn="l" rtl="0">
              <a:lnSpc>
                <a:spcPct val="112500"/>
              </a:lnSpc>
              <a:spcBef>
                <a:spcPts val="1000"/>
              </a:spcBef>
              <a:spcAft>
                <a:spcPts val="0"/>
              </a:spcAft>
              <a:buClr>
                <a:srgbClr val="0070AD"/>
              </a:buClr>
              <a:buSzPts val="1600"/>
              <a:buFont typeface="Arial"/>
              <a:buNone/>
            </a:pPr>
            <a:r>
              <a:rPr lang="en-US" sz="1600" b="0" i="0" u="none" strike="noStrike" cap="none">
                <a:solidFill>
                  <a:srgbClr val="0070AD"/>
                </a:solidFill>
                <a:latin typeface="Verdana"/>
                <a:ea typeface="Verdana"/>
                <a:cs typeface="Verdana"/>
                <a:sym typeface="Verdana"/>
              </a:rPr>
              <a:t/>
            </a:r>
            <a:br>
              <a:rPr lang="en-US" sz="1600" b="0" i="0" u="none" strike="noStrike" cap="none">
                <a:solidFill>
                  <a:srgbClr val="0070AD"/>
                </a:solidFill>
                <a:latin typeface="Verdana"/>
                <a:ea typeface="Verdana"/>
                <a:cs typeface="Verdana"/>
                <a:sym typeface="Verdana"/>
              </a:rPr>
            </a:br>
            <a:endParaRPr lang="en-US" sz="1600" b="0" i="0" u="none" strike="noStrike" cap="none">
              <a:solidFill>
                <a:srgbClr val="0070AD"/>
              </a:solidFill>
              <a:latin typeface="Verdana"/>
              <a:ea typeface="Verdana"/>
              <a:cs typeface="Verdana"/>
              <a:sym typeface="Verdana"/>
            </a:endParaRPr>
          </a:p>
        </p:txBody>
      </p:sp>
      <p:pic>
        <p:nvPicPr>
          <p:cNvPr id="285" name="Shape 285"/>
          <p:cNvPicPr preferRelativeResize="0"/>
          <p:nvPr/>
        </p:nvPicPr>
        <p:blipFill rotWithShape="1">
          <a:blip r:embed="rId3">
            <a:alphaModFix/>
          </a:blip>
          <a:srcRect/>
          <a:stretch/>
        </p:blipFill>
        <p:spPr>
          <a:xfrm>
            <a:off x="5867400" y="2057400"/>
            <a:ext cx="6096000" cy="4252800"/>
          </a:xfrm>
          <a:prstGeom prst="rect">
            <a:avLst/>
          </a:prstGeom>
          <a:noFill/>
          <a:ln>
            <a:noFill/>
          </a:ln>
        </p:spPr>
      </p:pic>
      <p:sp>
        <p:nvSpPr>
          <p:cNvPr id="286" name="Shape 286"/>
          <p:cNvSpPr txBox="1"/>
          <p:nvPr/>
        </p:nvSpPr>
        <p:spPr>
          <a:xfrm>
            <a:off x="5556900" y="813050"/>
            <a:ext cx="1078200" cy="424200"/>
          </a:xfrm>
          <a:prstGeom prst="rect">
            <a:avLst/>
          </a:prstGeom>
          <a:noFill/>
          <a:ln>
            <a:noFill/>
          </a:ln>
        </p:spPr>
        <p:txBody>
          <a:bodyPr wrap="square" lIns="91425" tIns="91425" rIns="91425" bIns="91425" anchor="t" anchorCtr="0">
            <a:noAutofit/>
          </a:bodyPr>
          <a:lstStyle/>
          <a:p>
            <a:pPr marL="0" lvl="0" indent="0">
              <a:spcBef>
                <a:spcPts val="0"/>
              </a:spcBef>
              <a:buNone/>
            </a:pPr>
            <a:r>
              <a:rPr lang="en-US" sz="2600" b="1">
                <a:solidFill>
                  <a:srgbClr val="0070AD"/>
                </a:solidFill>
                <a:latin typeface="Times New Roman"/>
                <a:ea typeface="Times New Roman"/>
                <a:cs typeface="Times New Roman"/>
                <a:sym typeface="Times New Roman"/>
              </a:rPr>
              <a:t>BIOS</a:t>
            </a:r>
          </a:p>
        </p:txBody>
      </p:sp>
    </p:spTree>
    <p:extLst>
      <p:ext uri="{BB962C8B-B14F-4D97-AF65-F5344CB8AC3E}">
        <p14:creationId xmlns:p14="http://schemas.microsoft.com/office/powerpoint/2010/main" val="12722724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4727848" y="1052736"/>
            <a:ext cx="4103700" cy="863700"/>
          </a:xfrm>
          <a:prstGeom prst="rect">
            <a:avLst/>
          </a:prstGeom>
        </p:spPr>
        <p:txBody>
          <a:bodyPr/>
          <a:lstStyle/>
          <a:p>
            <a:r>
              <a:rPr lang="en-US" sz="2400" dirty="0"/>
              <a:t>Architecture of CPU</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416" y="1988840"/>
            <a:ext cx="10890914" cy="4585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1581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113" y="2038617"/>
            <a:ext cx="4393018" cy="2101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441487" y="4365766"/>
            <a:ext cx="2021329" cy="369332"/>
          </a:xfrm>
          <a:prstGeom prst="rect">
            <a:avLst/>
          </a:prstGeom>
        </p:spPr>
        <p:txBody>
          <a:bodyPr wrap="square">
            <a:spAutoFit/>
          </a:bodyPr>
          <a:lstStyle/>
          <a:p>
            <a:r>
              <a:rPr lang="en-US" sz="1800" dirty="0" smtClean="0"/>
              <a:t>Multiprocessing </a:t>
            </a:r>
            <a:r>
              <a:rPr lang="en-US" dirty="0" smtClean="0"/>
              <a:t> </a:t>
            </a:r>
            <a:endParaRPr lang="en-US" dirty="0"/>
          </a:p>
        </p:txBody>
      </p:sp>
      <p:pic>
        <p:nvPicPr>
          <p:cNvPr id="7" name="Picture 6"/>
          <p:cNvPicPr>
            <a:picLocks noChangeAspect="1"/>
          </p:cNvPicPr>
          <p:nvPr/>
        </p:nvPicPr>
        <p:blipFill>
          <a:blip r:embed="rId3"/>
          <a:stretch>
            <a:fillRect/>
          </a:stretch>
        </p:blipFill>
        <p:spPr>
          <a:xfrm>
            <a:off x="7997659" y="1998300"/>
            <a:ext cx="3521051" cy="2552132"/>
          </a:xfrm>
          <a:prstGeom prst="rect">
            <a:avLst/>
          </a:prstGeom>
        </p:spPr>
      </p:pic>
    </p:spTree>
    <p:extLst>
      <p:ext uri="{BB962C8B-B14F-4D97-AF65-F5344CB8AC3E}">
        <p14:creationId xmlns:p14="http://schemas.microsoft.com/office/powerpoint/2010/main" val="475745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4865426" y="1019792"/>
            <a:ext cx="4103687" cy="863600"/>
          </a:xfrm>
          <a:prstGeom prst="rect">
            <a:avLst/>
          </a:prstGeom>
        </p:spPr>
        <p:txBody>
          <a:bodyPr/>
          <a:lstStyle/>
          <a:p>
            <a:r>
              <a:rPr lang="en-US" sz="2400" dirty="0" smtClean="0"/>
              <a:t>Memory</a:t>
            </a:r>
            <a:endParaRPr lang="en-US" sz="2400" dirty="0"/>
          </a:p>
        </p:txBody>
      </p:sp>
      <p:cxnSp>
        <p:nvCxnSpPr>
          <p:cNvPr id="6" name="Straight Connector 5"/>
          <p:cNvCxnSpPr/>
          <p:nvPr/>
        </p:nvCxnSpPr>
        <p:spPr>
          <a:xfrm>
            <a:off x="5486400" y="1489711"/>
            <a:ext cx="0" cy="393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210938" y="1883390"/>
            <a:ext cx="8488907" cy="27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210938" y="1910687"/>
            <a:ext cx="0" cy="518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028598" y="1897038"/>
            <a:ext cx="0" cy="436728"/>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460310" y="2497540"/>
            <a:ext cx="2082162" cy="369332"/>
          </a:xfrm>
          <a:prstGeom prst="rect">
            <a:avLst/>
          </a:prstGeom>
          <a:noFill/>
        </p:spPr>
        <p:txBody>
          <a:bodyPr wrap="square" rtlCol="0">
            <a:spAutoFit/>
          </a:bodyPr>
          <a:lstStyle/>
          <a:p>
            <a:r>
              <a:rPr lang="en-US" sz="1800" dirty="0" smtClean="0"/>
              <a:t>Primary Memory</a:t>
            </a:r>
            <a:endParaRPr lang="en-US" sz="1800" dirty="0"/>
          </a:p>
        </p:txBody>
      </p:sp>
      <p:sp>
        <p:nvSpPr>
          <p:cNvPr id="20" name="TextBox 19"/>
          <p:cNvSpPr txBox="1"/>
          <p:nvPr/>
        </p:nvSpPr>
        <p:spPr>
          <a:xfrm>
            <a:off x="6375706" y="2497540"/>
            <a:ext cx="2462320" cy="369332"/>
          </a:xfrm>
          <a:prstGeom prst="rect">
            <a:avLst/>
          </a:prstGeom>
          <a:noFill/>
        </p:spPr>
        <p:txBody>
          <a:bodyPr wrap="square" rtlCol="0">
            <a:spAutoFit/>
          </a:bodyPr>
          <a:lstStyle/>
          <a:p>
            <a:r>
              <a:rPr lang="en-US" sz="1800" dirty="0" smtClean="0"/>
              <a:t>Secondary Memory</a:t>
            </a:r>
            <a:endParaRPr lang="en-US" sz="1800" dirty="0"/>
          </a:p>
        </p:txBody>
      </p:sp>
      <p:cxnSp>
        <p:nvCxnSpPr>
          <p:cNvPr id="24" name="Straight Connector 23"/>
          <p:cNvCxnSpPr/>
          <p:nvPr/>
        </p:nvCxnSpPr>
        <p:spPr>
          <a:xfrm>
            <a:off x="2210938" y="2935111"/>
            <a:ext cx="0" cy="531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028598" y="2935111"/>
            <a:ext cx="0" cy="5314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87104" y="3466531"/>
            <a:ext cx="29752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87104" y="3466531"/>
            <a:ext cx="0" cy="382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862316" y="3466531"/>
            <a:ext cx="0" cy="382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217656" y="3466531"/>
            <a:ext cx="21211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217656" y="3466531"/>
            <a:ext cx="0" cy="382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38782" y="3466531"/>
            <a:ext cx="0" cy="382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699845" y="1897038"/>
            <a:ext cx="0" cy="436728"/>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904753" y="2497540"/>
            <a:ext cx="2085905" cy="400110"/>
          </a:xfrm>
          <a:prstGeom prst="rect">
            <a:avLst/>
          </a:prstGeom>
          <a:noFill/>
        </p:spPr>
        <p:txBody>
          <a:bodyPr wrap="square" rtlCol="0">
            <a:spAutoFit/>
          </a:bodyPr>
          <a:lstStyle/>
          <a:p>
            <a:r>
              <a:rPr lang="en-US" sz="2000" dirty="0" smtClean="0"/>
              <a:t>Cache Memory</a:t>
            </a:r>
            <a:endParaRPr lang="en-US" sz="1800" dirty="0"/>
          </a:p>
        </p:txBody>
      </p:sp>
      <p:sp>
        <p:nvSpPr>
          <p:cNvPr id="46" name="TextBox 45"/>
          <p:cNvSpPr txBox="1"/>
          <p:nvPr/>
        </p:nvSpPr>
        <p:spPr>
          <a:xfrm>
            <a:off x="655093" y="3848669"/>
            <a:ext cx="1146411" cy="307777"/>
          </a:xfrm>
          <a:prstGeom prst="rect">
            <a:avLst/>
          </a:prstGeom>
          <a:noFill/>
        </p:spPr>
        <p:txBody>
          <a:bodyPr wrap="square" rtlCol="0">
            <a:spAutoFit/>
          </a:bodyPr>
          <a:lstStyle/>
          <a:p>
            <a:r>
              <a:rPr lang="en-US" dirty="0" smtClean="0"/>
              <a:t>RAM</a:t>
            </a:r>
            <a:endParaRPr lang="en-US" dirty="0"/>
          </a:p>
        </p:txBody>
      </p:sp>
      <p:sp>
        <p:nvSpPr>
          <p:cNvPr id="47" name="TextBox 46"/>
          <p:cNvSpPr txBox="1"/>
          <p:nvPr/>
        </p:nvSpPr>
        <p:spPr>
          <a:xfrm>
            <a:off x="3542472" y="3848669"/>
            <a:ext cx="1027545" cy="307777"/>
          </a:xfrm>
          <a:prstGeom prst="rect">
            <a:avLst/>
          </a:prstGeom>
          <a:noFill/>
        </p:spPr>
        <p:txBody>
          <a:bodyPr wrap="square" rtlCol="0">
            <a:spAutoFit/>
          </a:bodyPr>
          <a:lstStyle/>
          <a:p>
            <a:r>
              <a:rPr lang="en-US" dirty="0" smtClean="0"/>
              <a:t>ROM</a:t>
            </a:r>
            <a:endParaRPr lang="en-US" dirty="0"/>
          </a:p>
        </p:txBody>
      </p:sp>
      <p:sp>
        <p:nvSpPr>
          <p:cNvPr id="48" name="TextBox 47"/>
          <p:cNvSpPr txBox="1"/>
          <p:nvPr/>
        </p:nvSpPr>
        <p:spPr>
          <a:xfrm>
            <a:off x="771098" y="4422716"/>
            <a:ext cx="1678675" cy="523220"/>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SRAM</a:t>
            </a:r>
          </a:p>
          <a:p>
            <a:pPr marL="285750" indent="-285750">
              <a:buFont typeface="Wingdings" panose="05000000000000000000" pitchFamily="2" charset="2"/>
              <a:buChar char="Ø"/>
            </a:pPr>
            <a:r>
              <a:rPr lang="en-US" dirty="0" smtClean="0"/>
              <a:t>DRAM</a:t>
            </a:r>
            <a:endParaRPr lang="en-US" dirty="0"/>
          </a:p>
        </p:txBody>
      </p:sp>
      <p:sp>
        <p:nvSpPr>
          <p:cNvPr id="49" name="TextBox 48"/>
          <p:cNvSpPr txBox="1"/>
          <p:nvPr/>
        </p:nvSpPr>
        <p:spPr>
          <a:xfrm>
            <a:off x="3739486" y="4422716"/>
            <a:ext cx="2251881" cy="738664"/>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PROM</a:t>
            </a:r>
          </a:p>
          <a:p>
            <a:pPr marL="285750" indent="-285750">
              <a:buFont typeface="Wingdings" panose="05000000000000000000" pitchFamily="2" charset="2"/>
              <a:buChar char="Ø"/>
            </a:pPr>
            <a:r>
              <a:rPr lang="en-US" dirty="0" smtClean="0"/>
              <a:t>EPROM</a:t>
            </a:r>
          </a:p>
          <a:p>
            <a:pPr marL="285750" indent="-285750">
              <a:buFont typeface="Wingdings" panose="05000000000000000000" pitchFamily="2" charset="2"/>
              <a:buChar char="Ø"/>
            </a:pPr>
            <a:r>
              <a:rPr lang="en-US" dirty="0" smtClean="0"/>
              <a:t>EEPROM</a:t>
            </a:r>
            <a:endParaRPr lang="en-US" dirty="0"/>
          </a:p>
        </p:txBody>
      </p:sp>
      <p:cxnSp>
        <p:nvCxnSpPr>
          <p:cNvPr id="51" name="Straight Connector 50"/>
          <p:cNvCxnSpPr/>
          <p:nvPr/>
        </p:nvCxnSpPr>
        <p:spPr>
          <a:xfrm>
            <a:off x="887104" y="4156446"/>
            <a:ext cx="0" cy="266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862316" y="4156446"/>
            <a:ext cx="0" cy="26627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486400" y="3848669"/>
            <a:ext cx="1651379" cy="307777"/>
          </a:xfrm>
          <a:prstGeom prst="rect">
            <a:avLst/>
          </a:prstGeom>
          <a:noFill/>
        </p:spPr>
        <p:txBody>
          <a:bodyPr wrap="square" rtlCol="0">
            <a:spAutoFit/>
          </a:bodyPr>
          <a:lstStyle/>
          <a:p>
            <a:r>
              <a:rPr lang="en-US" dirty="0" smtClean="0"/>
              <a:t>Magnetic storage</a:t>
            </a:r>
            <a:endParaRPr lang="en-US" dirty="0"/>
          </a:p>
        </p:txBody>
      </p:sp>
      <p:sp>
        <p:nvSpPr>
          <p:cNvPr id="55" name="TextBox 54"/>
          <p:cNvSpPr txBox="1"/>
          <p:nvPr/>
        </p:nvSpPr>
        <p:spPr>
          <a:xfrm>
            <a:off x="7888406" y="3848669"/>
            <a:ext cx="1419367" cy="307777"/>
          </a:xfrm>
          <a:prstGeom prst="rect">
            <a:avLst/>
          </a:prstGeom>
          <a:noFill/>
        </p:spPr>
        <p:txBody>
          <a:bodyPr wrap="square" rtlCol="0">
            <a:spAutoFit/>
          </a:bodyPr>
          <a:lstStyle/>
          <a:p>
            <a:r>
              <a:rPr lang="en-US" dirty="0" smtClean="0"/>
              <a:t>Optical storage</a:t>
            </a:r>
            <a:endParaRPr lang="en-US" dirty="0"/>
          </a:p>
        </p:txBody>
      </p:sp>
      <p:sp>
        <p:nvSpPr>
          <p:cNvPr id="56" name="TextBox 55"/>
          <p:cNvSpPr txBox="1"/>
          <p:nvPr/>
        </p:nvSpPr>
        <p:spPr>
          <a:xfrm>
            <a:off x="6138630" y="4435522"/>
            <a:ext cx="1302260" cy="738664"/>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Hard disk</a:t>
            </a:r>
          </a:p>
          <a:p>
            <a:pPr marL="285750" indent="-285750">
              <a:buFont typeface="Wingdings" panose="05000000000000000000" pitchFamily="2" charset="2"/>
              <a:buChar char="Ø"/>
            </a:pPr>
            <a:r>
              <a:rPr lang="en-US" dirty="0" smtClean="0"/>
              <a:t>Magnetic tapes</a:t>
            </a:r>
            <a:endParaRPr lang="en-US" dirty="0"/>
          </a:p>
        </p:txBody>
      </p:sp>
      <p:sp>
        <p:nvSpPr>
          <p:cNvPr id="61" name="TextBox 60"/>
          <p:cNvSpPr txBox="1"/>
          <p:nvPr/>
        </p:nvSpPr>
        <p:spPr>
          <a:xfrm>
            <a:off x="8147713" y="4435522"/>
            <a:ext cx="1310186" cy="523220"/>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CD</a:t>
            </a:r>
          </a:p>
          <a:p>
            <a:pPr marL="285750" indent="-285750">
              <a:buFont typeface="Wingdings" panose="05000000000000000000" pitchFamily="2" charset="2"/>
              <a:buChar char="Ø"/>
            </a:pPr>
            <a:r>
              <a:rPr lang="en-US" dirty="0" smtClean="0"/>
              <a:t>DVD</a:t>
            </a:r>
            <a:endParaRPr lang="en-US" dirty="0"/>
          </a:p>
        </p:txBody>
      </p:sp>
      <p:cxnSp>
        <p:nvCxnSpPr>
          <p:cNvPr id="63" name="Straight Connector 62"/>
          <p:cNvCxnSpPr/>
          <p:nvPr/>
        </p:nvCxnSpPr>
        <p:spPr>
          <a:xfrm>
            <a:off x="10699845" y="2935111"/>
            <a:ext cx="0" cy="435886"/>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0571292" y="3521964"/>
            <a:ext cx="1419367" cy="738664"/>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L1</a:t>
            </a:r>
          </a:p>
          <a:p>
            <a:pPr marL="285750" indent="-285750">
              <a:buFont typeface="Wingdings" panose="05000000000000000000" pitchFamily="2" charset="2"/>
              <a:buChar char="Ø"/>
            </a:pPr>
            <a:r>
              <a:rPr lang="en-US" dirty="0" smtClean="0"/>
              <a:t>L2</a:t>
            </a:r>
          </a:p>
          <a:p>
            <a:pPr marL="285750" indent="-285750">
              <a:buFont typeface="Wingdings" panose="05000000000000000000" pitchFamily="2" charset="2"/>
              <a:buChar char="Ø"/>
            </a:pPr>
            <a:r>
              <a:rPr lang="en-US" dirty="0" smtClean="0"/>
              <a:t>L3</a:t>
            </a:r>
            <a:endParaRPr lang="en-US" dirty="0"/>
          </a:p>
        </p:txBody>
      </p:sp>
    </p:spTree>
    <p:extLst>
      <p:ext uri="{BB962C8B-B14F-4D97-AF65-F5344CB8AC3E}">
        <p14:creationId xmlns:p14="http://schemas.microsoft.com/office/powerpoint/2010/main" val="2494624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p:nvPr/>
        </p:nvSpPr>
        <p:spPr>
          <a:xfrm>
            <a:off x="885500" y="0"/>
            <a:ext cx="4028100" cy="5709000"/>
          </a:xfrm>
          <a:prstGeom prst="rect">
            <a:avLst/>
          </a:prstGeom>
          <a:noFill/>
          <a:ln>
            <a:noFill/>
          </a:ln>
        </p:spPr>
        <p:txBody>
          <a:bodyPr wrap="square" lIns="91425" tIns="91425" rIns="91425" bIns="91425" anchor="t" anchorCtr="0">
            <a:noAutofit/>
          </a:bodyPr>
          <a:lstStyle/>
          <a:p>
            <a:pPr marL="0" lvl="0" indent="0" algn="ctr" rtl="0">
              <a:spcBef>
                <a:spcPts val="0"/>
              </a:spcBef>
              <a:buNone/>
            </a:pPr>
            <a:endParaRPr sz="2600" b="1">
              <a:solidFill>
                <a:srgbClr val="0098C7"/>
              </a:solidFill>
              <a:latin typeface="Times New Roman"/>
              <a:ea typeface="Times New Roman"/>
              <a:cs typeface="Times New Roman"/>
              <a:sym typeface="Times New Roman"/>
            </a:endParaRPr>
          </a:p>
          <a:p>
            <a:pPr marL="0" lvl="0" indent="0" algn="ctr" rtl="0">
              <a:spcBef>
                <a:spcPts val="0"/>
              </a:spcBef>
              <a:buNone/>
            </a:pPr>
            <a:endParaRPr sz="2600" b="1">
              <a:solidFill>
                <a:srgbClr val="0098C7"/>
              </a:solidFill>
              <a:latin typeface="Times New Roman"/>
              <a:ea typeface="Times New Roman"/>
              <a:cs typeface="Times New Roman"/>
              <a:sym typeface="Times New Roman"/>
            </a:endParaRPr>
          </a:p>
          <a:p>
            <a:pPr marL="0" lvl="0" indent="0" algn="ctr" rtl="0">
              <a:spcBef>
                <a:spcPts val="0"/>
              </a:spcBef>
              <a:buNone/>
            </a:pPr>
            <a:endParaRPr sz="2600" b="1">
              <a:solidFill>
                <a:srgbClr val="0098C7"/>
              </a:solidFill>
              <a:latin typeface="Times New Roman"/>
              <a:ea typeface="Times New Roman"/>
              <a:cs typeface="Times New Roman"/>
              <a:sym typeface="Times New Roman"/>
            </a:endParaRPr>
          </a:p>
          <a:p>
            <a:pPr marL="0" lvl="0" indent="0" algn="ctr" rtl="0">
              <a:spcBef>
                <a:spcPts val="0"/>
              </a:spcBef>
              <a:buNone/>
            </a:pPr>
            <a:endParaRPr sz="2600" b="1">
              <a:solidFill>
                <a:srgbClr val="0098C7"/>
              </a:solidFill>
              <a:latin typeface="Times New Roman"/>
              <a:ea typeface="Times New Roman"/>
              <a:cs typeface="Times New Roman"/>
              <a:sym typeface="Times New Roman"/>
            </a:endParaRPr>
          </a:p>
          <a:p>
            <a:pPr marL="0" lvl="0" indent="0" algn="ctr" rtl="0">
              <a:spcBef>
                <a:spcPts val="0"/>
              </a:spcBef>
              <a:buNone/>
            </a:pPr>
            <a:endParaRPr sz="2600" b="1">
              <a:solidFill>
                <a:srgbClr val="0098C7"/>
              </a:solidFill>
              <a:latin typeface="Times New Roman"/>
              <a:ea typeface="Times New Roman"/>
              <a:cs typeface="Times New Roman"/>
              <a:sym typeface="Times New Roman"/>
            </a:endParaRPr>
          </a:p>
          <a:p>
            <a:pPr marL="0" lvl="0" indent="0" algn="ctr" rtl="0">
              <a:spcBef>
                <a:spcPts val="0"/>
              </a:spcBef>
              <a:buNone/>
            </a:pPr>
            <a:r>
              <a:rPr lang="en-US" sz="2600" b="1">
                <a:solidFill>
                  <a:srgbClr val="0098C7"/>
                </a:solidFill>
                <a:latin typeface="Times New Roman"/>
                <a:ea typeface="Times New Roman"/>
                <a:cs typeface="Times New Roman"/>
                <a:sym typeface="Times New Roman"/>
              </a:rPr>
              <a:t>FUNDAMENTALS</a:t>
            </a:r>
          </a:p>
          <a:p>
            <a:pPr marL="0" lvl="0" indent="0" algn="ctr" rtl="0">
              <a:spcBef>
                <a:spcPts val="0"/>
              </a:spcBef>
              <a:buNone/>
            </a:pPr>
            <a:endParaRPr sz="2600" b="1">
              <a:solidFill>
                <a:srgbClr val="0098C7"/>
              </a:solidFill>
              <a:latin typeface="Times New Roman"/>
              <a:ea typeface="Times New Roman"/>
              <a:cs typeface="Times New Roman"/>
              <a:sym typeface="Times New Roman"/>
            </a:endParaRPr>
          </a:p>
          <a:p>
            <a:pPr marL="0" lvl="0" indent="0" algn="ctr" rtl="0">
              <a:spcBef>
                <a:spcPts val="0"/>
              </a:spcBef>
              <a:buNone/>
            </a:pPr>
            <a:r>
              <a:rPr lang="en-US" sz="2600" b="1">
                <a:solidFill>
                  <a:srgbClr val="0098C7"/>
                </a:solidFill>
                <a:latin typeface="Times New Roman"/>
                <a:ea typeface="Times New Roman"/>
                <a:cs typeface="Times New Roman"/>
                <a:sym typeface="Times New Roman"/>
              </a:rPr>
              <a:t>OF</a:t>
            </a:r>
          </a:p>
          <a:p>
            <a:pPr marL="0" lvl="0" indent="0" algn="ctr" rtl="0">
              <a:spcBef>
                <a:spcPts val="0"/>
              </a:spcBef>
              <a:buNone/>
            </a:pPr>
            <a:endParaRPr sz="2600" b="1">
              <a:solidFill>
                <a:srgbClr val="0098C7"/>
              </a:solidFill>
              <a:latin typeface="Times New Roman"/>
              <a:ea typeface="Times New Roman"/>
              <a:cs typeface="Times New Roman"/>
              <a:sym typeface="Times New Roman"/>
            </a:endParaRPr>
          </a:p>
          <a:p>
            <a:pPr marL="0" lvl="0" indent="0" algn="ctr" rtl="0">
              <a:spcBef>
                <a:spcPts val="0"/>
              </a:spcBef>
              <a:buNone/>
            </a:pPr>
            <a:r>
              <a:rPr lang="en-US" sz="2600" b="1">
                <a:solidFill>
                  <a:srgbClr val="0098C7"/>
                </a:solidFill>
                <a:latin typeface="Times New Roman"/>
                <a:ea typeface="Times New Roman"/>
                <a:cs typeface="Times New Roman"/>
                <a:sym typeface="Times New Roman"/>
              </a:rPr>
              <a:t>WINDOWS</a:t>
            </a:r>
          </a:p>
        </p:txBody>
      </p:sp>
    </p:spTree>
    <p:extLst>
      <p:ext uri="{BB962C8B-B14F-4D97-AF65-F5344CB8AC3E}">
        <p14:creationId xmlns:p14="http://schemas.microsoft.com/office/powerpoint/2010/main" val="3947979409"/>
      </p:ext>
    </p:extLst>
  </p:cSld>
  <p:clrMapOvr>
    <a:masterClrMapping/>
  </p:clrMapOvr>
  <p:transition spd="med">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Shape 298"/>
          <p:cNvSpPr txBox="1">
            <a:spLocks noGrp="1"/>
          </p:cNvSpPr>
          <p:nvPr>
            <p:ph type="body" idx="4294967295"/>
          </p:nvPr>
        </p:nvSpPr>
        <p:spPr>
          <a:xfrm>
            <a:off x="593600" y="2445075"/>
            <a:ext cx="4643100" cy="3444000"/>
          </a:xfrm>
          <a:prstGeom prst="rect">
            <a:avLst/>
          </a:prstGeom>
        </p:spPr>
        <p:txBody>
          <a:bodyPr wrap="square" lIns="121900" tIns="121900" rIns="121900" bIns="121900" anchor="t" anchorCtr="0">
            <a:noAutofit/>
          </a:bodyPr>
          <a:lstStyle/>
          <a:p>
            <a:pPr marL="0" lvl="0" indent="-69850" algn="just" rtl="0">
              <a:lnSpc>
                <a:spcPct val="90000"/>
              </a:lnSpc>
              <a:spcBef>
                <a:spcPts val="600"/>
              </a:spcBef>
              <a:spcAft>
                <a:spcPts val="0"/>
              </a:spcAft>
              <a:buClr>
                <a:schemeClr val="dk1"/>
              </a:buClr>
              <a:buSzPts val="1100"/>
              <a:buFont typeface="Arial"/>
              <a:buNone/>
            </a:pPr>
            <a:r>
              <a:rPr lang="en-US" sz="2600" b="1">
                <a:solidFill>
                  <a:srgbClr val="4D4541"/>
                </a:solidFill>
                <a:latin typeface="Times New Roman"/>
                <a:ea typeface="Times New Roman"/>
                <a:cs typeface="Times New Roman"/>
                <a:sym typeface="Times New Roman"/>
              </a:rPr>
              <a:t>     </a:t>
            </a:r>
          </a:p>
        </p:txBody>
      </p:sp>
      <p:sp>
        <p:nvSpPr>
          <p:cNvPr id="300" name="Shape 300"/>
          <p:cNvSpPr txBox="1"/>
          <p:nvPr/>
        </p:nvSpPr>
        <p:spPr>
          <a:xfrm>
            <a:off x="4235113" y="812097"/>
            <a:ext cx="6097800" cy="742200"/>
          </a:xfrm>
          <a:prstGeom prst="rect">
            <a:avLst/>
          </a:prstGeom>
          <a:noFill/>
          <a:ln>
            <a:noFill/>
          </a:ln>
        </p:spPr>
        <p:txBody>
          <a:bodyPr wrap="square" lIns="91425" tIns="91425" rIns="91425" bIns="91425" anchor="t" anchorCtr="0">
            <a:noAutofit/>
          </a:bodyPr>
          <a:lstStyle/>
          <a:p>
            <a:pPr marL="0" lvl="0" indent="0">
              <a:spcBef>
                <a:spcPts val="0"/>
              </a:spcBef>
              <a:buNone/>
            </a:pPr>
            <a:r>
              <a:rPr lang="en-US" sz="2600" b="1" dirty="0">
                <a:solidFill>
                  <a:srgbClr val="0098C7"/>
                </a:solidFill>
                <a:latin typeface="Times New Roman"/>
                <a:ea typeface="Times New Roman"/>
                <a:cs typeface="Times New Roman"/>
                <a:sym typeface="Times New Roman"/>
              </a:rPr>
              <a:t> Operating System </a:t>
            </a:r>
          </a:p>
        </p:txBody>
      </p:sp>
      <p:pic>
        <p:nvPicPr>
          <p:cNvPr id="11" name="Picture 3" descr="us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6973" y="1948650"/>
            <a:ext cx="5642702" cy="358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94439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p:nvPr/>
        </p:nvSpPr>
        <p:spPr>
          <a:xfrm>
            <a:off x="1854490" y="725919"/>
            <a:ext cx="4028100" cy="5709000"/>
          </a:xfrm>
          <a:prstGeom prst="rect">
            <a:avLst/>
          </a:prstGeom>
          <a:noFill/>
          <a:ln>
            <a:noFill/>
          </a:ln>
        </p:spPr>
        <p:txBody>
          <a:bodyPr wrap="square" lIns="91425" tIns="91425" rIns="91425" bIns="91425" anchor="t" anchorCtr="0">
            <a:noAutofit/>
          </a:bodyPr>
          <a:lstStyle/>
          <a:p>
            <a:pPr marL="0" lvl="0" indent="0" algn="ctr" rtl="0">
              <a:spcBef>
                <a:spcPts val="0"/>
              </a:spcBef>
              <a:buNone/>
            </a:pPr>
            <a:endParaRPr sz="2600" b="1" dirty="0">
              <a:solidFill>
                <a:srgbClr val="0098C7"/>
              </a:solidFill>
              <a:latin typeface="Times New Roman"/>
              <a:ea typeface="Times New Roman"/>
              <a:cs typeface="Times New Roman"/>
              <a:sym typeface="Times New Roman"/>
            </a:endParaRPr>
          </a:p>
          <a:p>
            <a:pPr marL="0" lvl="0" indent="0" algn="ctr" rtl="0">
              <a:spcBef>
                <a:spcPts val="0"/>
              </a:spcBef>
              <a:buNone/>
            </a:pPr>
            <a:endParaRPr sz="2600" b="1" dirty="0">
              <a:solidFill>
                <a:srgbClr val="0098C7"/>
              </a:solidFill>
              <a:latin typeface="Times New Roman"/>
              <a:ea typeface="Times New Roman"/>
              <a:cs typeface="Times New Roman"/>
              <a:sym typeface="Times New Roman"/>
            </a:endParaRPr>
          </a:p>
          <a:p>
            <a:pPr marL="0" lvl="0" indent="0" algn="ctr" rtl="0">
              <a:spcBef>
                <a:spcPts val="0"/>
              </a:spcBef>
              <a:buNone/>
            </a:pPr>
            <a:endParaRPr sz="2600" b="1" dirty="0">
              <a:solidFill>
                <a:srgbClr val="0098C7"/>
              </a:solidFill>
              <a:latin typeface="Times New Roman"/>
              <a:ea typeface="Times New Roman"/>
              <a:cs typeface="Times New Roman"/>
              <a:sym typeface="Times New Roman"/>
            </a:endParaRPr>
          </a:p>
          <a:p>
            <a:pPr marL="0" lvl="0" indent="0" algn="ctr" rtl="0">
              <a:spcBef>
                <a:spcPts val="0"/>
              </a:spcBef>
              <a:buNone/>
            </a:pPr>
            <a:endParaRPr sz="2600" b="1" dirty="0">
              <a:solidFill>
                <a:srgbClr val="0098C7"/>
              </a:solidFill>
              <a:latin typeface="Times New Roman"/>
              <a:ea typeface="Times New Roman"/>
              <a:cs typeface="Times New Roman"/>
              <a:sym typeface="Times New Roman"/>
            </a:endParaRPr>
          </a:p>
          <a:p>
            <a:pPr marL="0" lvl="0" indent="0" algn="ctr" rtl="0">
              <a:spcBef>
                <a:spcPts val="0"/>
              </a:spcBef>
              <a:buNone/>
            </a:pPr>
            <a:endParaRPr sz="2600" b="1" dirty="0">
              <a:solidFill>
                <a:srgbClr val="0098C7"/>
              </a:solidFill>
              <a:latin typeface="Times New Roman"/>
              <a:ea typeface="Times New Roman"/>
              <a:cs typeface="Times New Roman"/>
              <a:sym typeface="Times New Roman"/>
            </a:endParaRPr>
          </a:p>
          <a:p>
            <a:pPr marL="0" lvl="0" indent="0" algn="ctr" rtl="0">
              <a:spcBef>
                <a:spcPts val="0"/>
              </a:spcBef>
              <a:buNone/>
            </a:pPr>
            <a:r>
              <a:rPr lang="en-US" sz="2600" b="1" dirty="0">
                <a:solidFill>
                  <a:srgbClr val="0098C7"/>
                </a:solidFill>
                <a:latin typeface="Times New Roman"/>
                <a:ea typeface="Times New Roman"/>
                <a:cs typeface="Times New Roman"/>
                <a:sym typeface="Times New Roman"/>
              </a:rPr>
              <a:t>FUNDAMENTALS</a:t>
            </a:r>
          </a:p>
          <a:p>
            <a:pPr marL="0" lvl="0" indent="0" algn="ctr" rtl="0">
              <a:spcBef>
                <a:spcPts val="0"/>
              </a:spcBef>
              <a:buNone/>
            </a:pPr>
            <a:endParaRPr sz="2600" b="1" dirty="0">
              <a:solidFill>
                <a:srgbClr val="0098C7"/>
              </a:solidFill>
              <a:latin typeface="Times New Roman"/>
              <a:ea typeface="Times New Roman"/>
              <a:cs typeface="Times New Roman"/>
              <a:sym typeface="Times New Roman"/>
            </a:endParaRPr>
          </a:p>
          <a:p>
            <a:pPr marL="0" lvl="0" indent="0" algn="ctr" rtl="0">
              <a:spcBef>
                <a:spcPts val="0"/>
              </a:spcBef>
              <a:buNone/>
            </a:pPr>
            <a:r>
              <a:rPr lang="en-US" sz="2600" b="1" dirty="0">
                <a:solidFill>
                  <a:srgbClr val="0098C7"/>
                </a:solidFill>
                <a:latin typeface="Times New Roman"/>
                <a:ea typeface="Times New Roman"/>
                <a:cs typeface="Times New Roman"/>
                <a:sym typeface="Times New Roman"/>
              </a:rPr>
              <a:t>OF</a:t>
            </a:r>
          </a:p>
          <a:p>
            <a:pPr marL="0" lvl="0" indent="0" algn="ctr" rtl="0">
              <a:spcBef>
                <a:spcPts val="0"/>
              </a:spcBef>
              <a:buNone/>
            </a:pPr>
            <a:endParaRPr sz="2600" b="1" dirty="0">
              <a:solidFill>
                <a:srgbClr val="0098C7"/>
              </a:solidFill>
              <a:latin typeface="Times New Roman"/>
              <a:ea typeface="Times New Roman"/>
              <a:cs typeface="Times New Roman"/>
              <a:sym typeface="Times New Roman"/>
            </a:endParaRPr>
          </a:p>
          <a:p>
            <a:pPr marL="0" lvl="0" indent="0" algn="ctr" rtl="0">
              <a:spcBef>
                <a:spcPts val="0"/>
              </a:spcBef>
              <a:buNone/>
            </a:pPr>
            <a:r>
              <a:rPr lang="en-US" sz="2600" b="1" dirty="0">
                <a:solidFill>
                  <a:srgbClr val="0098C7"/>
                </a:solidFill>
                <a:latin typeface="Times New Roman"/>
                <a:ea typeface="Times New Roman"/>
                <a:cs typeface="Times New Roman"/>
                <a:sym typeface="Times New Roman"/>
              </a:rPr>
              <a:t>HARDWARE</a:t>
            </a:r>
          </a:p>
        </p:txBody>
      </p:sp>
    </p:spTree>
    <p:extLst>
      <p:ext uri="{BB962C8B-B14F-4D97-AF65-F5344CB8AC3E}">
        <p14:creationId xmlns:p14="http://schemas.microsoft.com/office/powerpoint/2010/main" val="1758343219"/>
      </p:ext>
    </p:extLst>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999656" y="1628800"/>
            <a:ext cx="6578221" cy="4562475"/>
          </a:xfrm>
          <a:prstGeom prst="rect">
            <a:avLst/>
          </a:prstGeom>
        </p:spPr>
      </p:pic>
    </p:spTree>
    <p:extLst>
      <p:ext uri="{BB962C8B-B14F-4D97-AF65-F5344CB8AC3E}">
        <p14:creationId xmlns:p14="http://schemas.microsoft.com/office/powerpoint/2010/main" val="1650446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927648" y="1052736"/>
            <a:ext cx="7566451" cy="5287963"/>
          </a:xfrm>
          <a:prstGeom prst="rect">
            <a:avLst/>
          </a:prstGeom>
        </p:spPr>
      </p:pic>
    </p:spTree>
    <p:extLst>
      <p:ext uri="{BB962C8B-B14F-4D97-AF65-F5344CB8AC3E}">
        <p14:creationId xmlns:p14="http://schemas.microsoft.com/office/powerpoint/2010/main" val="4198585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4311941" y="692696"/>
            <a:ext cx="4103700" cy="863700"/>
          </a:xfrm>
          <a:prstGeom prst="rect">
            <a:avLst/>
          </a:prstGeom>
        </p:spPr>
        <p:txBody>
          <a:bodyPr/>
          <a:lstStyle/>
          <a:p>
            <a:r>
              <a:rPr lang="en-US" sz="2400" dirty="0" smtClean="0"/>
              <a:t>Workstation</a:t>
            </a:r>
            <a:endParaRPr lang="en-US" sz="2400" dirty="0"/>
          </a:p>
        </p:txBody>
      </p:sp>
      <p:sp>
        <p:nvSpPr>
          <p:cNvPr id="4" name="Text Placeholder 3"/>
          <p:cNvSpPr>
            <a:spLocks noGrp="1"/>
          </p:cNvSpPr>
          <p:nvPr>
            <p:ph type="body" idx="4294967295"/>
          </p:nvPr>
        </p:nvSpPr>
        <p:spPr>
          <a:xfrm>
            <a:off x="335360" y="1916832"/>
            <a:ext cx="4680520" cy="3672408"/>
          </a:xfrm>
          <a:prstGeom prst="rect">
            <a:avLst/>
          </a:prstGeom>
        </p:spPr>
        <p:txBody>
          <a:bodyPr>
            <a:normAutofit/>
          </a:bodyPr>
          <a:lstStyle/>
          <a:p>
            <a:pPr marL="285750" indent="-285750">
              <a:buFont typeface="Arial" panose="020B0604020202020204" pitchFamily="34" charset="0"/>
              <a:buChar char="•"/>
            </a:pPr>
            <a:r>
              <a:rPr lang="en-US" dirty="0">
                <a:solidFill>
                  <a:schemeClr val="tx1">
                    <a:lumMod val="95000"/>
                    <a:lumOff val="5000"/>
                  </a:schemeClr>
                </a:solidFill>
              </a:rPr>
              <a:t>A workstation (WS) is a computer dedicated to a user or group of users engaged in business or professional work</a:t>
            </a:r>
            <a:r>
              <a:rPr lang="en-US" dirty="0" smtClean="0">
                <a:solidFill>
                  <a:schemeClr val="tx1">
                    <a:lumMod val="95000"/>
                    <a:lumOff val="5000"/>
                  </a:schemeClr>
                </a:solidFill>
              </a:rPr>
              <a:t>.</a:t>
            </a:r>
          </a:p>
          <a:p>
            <a:pPr marL="285750" indent="-285750">
              <a:buFont typeface="Arial" panose="020B0604020202020204" pitchFamily="34" charset="0"/>
              <a:buChar char="•"/>
            </a:pPr>
            <a:r>
              <a:rPr lang="en-US" dirty="0" smtClean="0">
                <a:solidFill>
                  <a:schemeClr val="tx1">
                    <a:lumMod val="95000"/>
                    <a:lumOff val="5000"/>
                  </a:schemeClr>
                </a:solidFill>
              </a:rPr>
              <a:t> </a:t>
            </a:r>
            <a:r>
              <a:rPr lang="en-US" dirty="0">
                <a:solidFill>
                  <a:schemeClr val="tx1">
                    <a:lumMod val="95000"/>
                    <a:lumOff val="5000"/>
                  </a:schemeClr>
                </a:solidFill>
              </a:rPr>
              <a:t>It includes one or more high resolution displays and a faster processor than a personal computer (PC). </a:t>
            </a:r>
            <a:endParaRPr lang="en-US" dirty="0" smtClean="0">
              <a:solidFill>
                <a:schemeClr val="tx1">
                  <a:lumMod val="95000"/>
                  <a:lumOff val="5000"/>
                </a:schemeClr>
              </a:solidFill>
            </a:endParaRPr>
          </a:p>
          <a:p>
            <a:pPr marL="285750" indent="-285750">
              <a:buFont typeface="Arial" panose="020B0604020202020204" pitchFamily="34" charset="0"/>
              <a:buChar char="•"/>
            </a:pPr>
            <a:r>
              <a:rPr lang="en-US" dirty="0" smtClean="0">
                <a:solidFill>
                  <a:schemeClr val="tx1">
                    <a:lumMod val="95000"/>
                    <a:lumOff val="5000"/>
                  </a:schemeClr>
                </a:solidFill>
              </a:rPr>
              <a:t>A </a:t>
            </a:r>
            <a:r>
              <a:rPr lang="en-US" dirty="0">
                <a:solidFill>
                  <a:schemeClr val="tx1">
                    <a:lumMod val="95000"/>
                    <a:lumOff val="5000"/>
                  </a:schemeClr>
                </a:solidFill>
              </a:rPr>
              <a:t>workstation also has greater multitasking capability because of additional random access memory (RAM), drives and drive capacity.</a:t>
            </a:r>
          </a:p>
        </p:txBody>
      </p:sp>
      <p:pic>
        <p:nvPicPr>
          <p:cNvPr id="5" name="Picture 4"/>
          <p:cNvPicPr>
            <a:picLocks noChangeAspect="1"/>
          </p:cNvPicPr>
          <p:nvPr/>
        </p:nvPicPr>
        <p:blipFill>
          <a:blip r:embed="rId2"/>
          <a:stretch>
            <a:fillRect/>
          </a:stretch>
        </p:blipFill>
        <p:spPr>
          <a:xfrm>
            <a:off x="5391576" y="1721524"/>
            <a:ext cx="6096000" cy="3962400"/>
          </a:xfrm>
          <a:prstGeom prst="rect">
            <a:avLst/>
          </a:prstGeom>
        </p:spPr>
      </p:pic>
    </p:spTree>
    <p:extLst>
      <p:ext uri="{BB962C8B-B14F-4D97-AF65-F5344CB8AC3E}">
        <p14:creationId xmlns:p14="http://schemas.microsoft.com/office/powerpoint/2010/main" val="12846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4294967295"/>
          </p:nvPr>
        </p:nvPicPr>
        <p:blipFill>
          <a:blip r:embed="rId2"/>
          <a:srcRect l="11645" r="11645"/>
          <a:stretch>
            <a:fillRect/>
          </a:stretch>
        </p:blipFill>
        <p:spPr>
          <a:xfrm>
            <a:off x="5714530" y="1587438"/>
            <a:ext cx="6072276" cy="4913761"/>
          </a:xfrm>
          <a:prstGeom prst="rect">
            <a:avLst/>
          </a:prstGeom>
        </p:spPr>
      </p:pic>
      <p:sp>
        <p:nvSpPr>
          <p:cNvPr id="3" name="Text Placeholder 2"/>
          <p:cNvSpPr>
            <a:spLocks noGrp="1"/>
          </p:cNvSpPr>
          <p:nvPr>
            <p:ph type="body" idx="4294967295"/>
          </p:nvPr>
        </p:nvSpPr>
        <p:spPr>
          <a:xfrm>
            <a:off x="4007768" y="1061060"/>
            <a:ext cx="4103700" cy="863700"/>
          </a:xfrm>
          <a:prstGeom prst="rect">
            <a:avLst/>
          </a:prstGeom>
        </p:spPr>
        <p:txBody>
          <a:bodyPr>
            <a:normAutofit/>
          </a:bodyPr>
          <a:lstStyle/>
          <a:p>
            <a:r>
              <a:rPr lang="en-US" sz="2400" dirty="0" smtClean="0"/>
              <a:t>Windows Server</a:t>
            </a:r>
            <a:endParaRPr lang="en-US" sz="2400" dirty="0"/>
          </a:p>
        </p:txBody>
      </p:sp>
      <p:sp>
        <p:nvSpPr>
          <p:cNvPr id="4" name="Text Placeholder 3"/>
          <p:cNvSpPr>
            <a:spLocks noGrp="1"/>
          </p:cNvSpPr>
          <p:nvPr>
            <p:ph type="body" idx="4294967295"/>
          </p:nvPr>
        </p:nvSpPr>
        <p:spPr>
          <a:xfrm>
            <a:off x="462579" y="1924760"/>
            <a:ext cx="4103700" cy="4024520"/>
          </a:xfrm>
          <a:prstGeom prst="rect">
            <a:avLst/>
          </a:prstGeom>
        </p:spPr>
        <p:txBody>
          <a:bodyPr>
            <a:normAutofit/>
          </a:bodyPr>
          <a:lstStyle/>
          <a:p>
            <a:pPr marL="285750" indent="-285750">
              <a:buFont typeface="Arial" panose="020B0604020202020204" pitchFamily="34" charset="0"/>
              <a:buChar char="•"/>
            </a:pPr>
            <a:r>
              <a:rPr lang="en-US" dirty="0">
                <a:solidFill>
                  <a:schemeClr val="tx1">
                    <a:lumMod val="95000"/>
                    <a:lumOff val="5000"/>
                  </a:schemeClr>
                </a:solidFill>
              </a:rPr>
              <a:t>A server is an application or device that performs service for connected clients as part of client server architecture. </a:t>
            </a:r>
            <a:endParaRPr lang="en-US" dirty="0" smtClean="0">
              <a:solidFill>
                <a:schemeClr val="tx1">
                  <a:lumMod val="95000"/>
                  <a:lumOff val="5000"/>
                </a:schemeClr>
              </a:solidFill>
            </a:endParaRPr>
          </a:p>
          <a:p>
            <a:pPr marL="285750" indent="-285750">
              <a:buFont typeface="Arial" panose="020B0604020202020204" pitchFamily="34" charset="0"/>
              <a:buChar char="•"/>
            </a:pPr>
            <a:r>
              <a:rPr lang="en-US" dirty="0" smtClean="0">
                <a:solidFill>
                  <a:schemeClr val="tx1">
                    <a:lumMod val="95000"/>
                    <a:lumOff val="5000"/>
                  </a:schemeClr>
                </a:solidFill>
              </a:rPr>
              <a:t>It </a:t>
            </a:r>
            <a:r>
              <a:rPr lang="en-US" dirty="0">
                <a:solidFill>
                  <a:schemeClr val="tx1">
                    <a:lumMod val="95000"/>
                    <a:lumOff val="5000"/>
                  </a:schemeClr>
                </a:solidFill>
              </a:rPr>
              <a:t>can also be a computer system that has been designated for running a specific server application . </a:t>
            </a:r>
            <a:endParaRPr lang="en-US" dirty="0" smtClean="0">
              <a:solidFill>
                <a:schemeClr val="tx1">
                  <a:lumMod val="95000"/>
                  <a:lumOff val="5000"/>
                </a:schemeClr>
              </a:solidFill>
            </a:endParaRPr>
          </a:p>
          <a:p>
            <a:pPr marL="285750" indent="-285750">
              <a:buFont typeface="Arial" panose="020B0604020202020204" pitchFamily="34" charset="0"/>
              <a:buChar char="•"/>
            </a:pPr>
            <a:r>
              <a:rPr lang="en-US" dirty="0" smtClean="0">
                <a:solidFill>
                  <a:schemeClr val="tx1">
                    <a:lumMod val="95000"/>
                    <a:lumOff val="5000"/>
                  </a:schemeClr>
                </a:solidFill>
              </a:rPr>
              <a:t>A </a:t>
            </a:r>
            <a:r>
              <a:rPr lang="en-US" dirty="0">
                <a:solidFill>
                  <a:schemeClr val="tx1">
                    <a:lumMod val="95000"/>
                    <a:lumOff val="5000"/>
                  </a:schemeClr>
                </a:solidFill>
              </a:rPr>
              <a:t>server can also serve applications to users on an intranet</a:t>
            </a:r>
          </a:p>
        </p:txBody>
      </p:sp>
    </p:spTree>
    <p:extLst>
      <p:ext uri="{BB962C8B-B14F-4D97-AF65-F5344CB8AC3E}">
        <p14:creationId xmlns:p14="http://schemas.microsoft.com/office/powerpoint/2010/main" val="2209662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5" name="TextBox 4"/>
          <p:cNvSpPr txBox="1"/>
          <p:nvPr/>
        </p:nvSpPr>
        <p:spPr>
          <a:xfrm>
            <a:off x="623392" y="620688"/>
            <a:ext cx="10849970" cy="5539978"/>
          </a:xfrm>
          <a:prstGeom prst="rect">
            <a:avLst/>
          </a:prstGeom>
          <a:noFill/>
        </p:spPr>
        <p:txBody>
          <a:bodyPr wrap="square" rtlCol="0">
            <a:spAutoFit/>
          </a:bodyPr>
          <a:lstStyle/>
          <a:p>
            <a:r>
              <a:rPr lang="en-US" sz="2800" dirty="0" smtClean="0"/>
              <a:t>  Kernel:</a:t>
            </a:r>
          </a:p>
          <a:p>
            <a:endParaRPr lang="en-US" dirty="0"/>
          </a:p>
          <a:p>
            <a:r>
              <a:rPr lang="en-US" sz="1800" dirty="0"/>
              <a:t> </a:t>
            </a:r>
            <a:r>
              <a:rPr lang="en-US" sz="1800" dirty="0" smtClean="0"/>
              <a:t>         It is the core component of the operating system.</a:t>
            </a:r>
          </a:p>
          <a:p>
            <a:r>
              <a:rPr lang="en-US" sz="1800" dirty="0"/>
              <a:t> </a:t>
            </a:r>
            <a:r>
              <a:rPr lang="en-US" sz="1800" dirty="0" smtClean="0"/>
              <a:t>         It acts as a intermediate between system hardware and application software.</a:t>
            </a:r>
          </a:p>
          <a:p>
            <a:endParaRPr lang="en-US" sz="1800" dirty="0"/>
          </a:p>
          <a:p>
            <a:r>
              <a:rPr lang="en-US" dirty="0" smtClean="0"/>
              <a:t>       </a:t>
            </a:r>
            <a:r>
              <a:rPr lang="en-US" sz="2000" dirty="0" smtClean="0"/>
              <a:t>Types of Kernel:</a:t>
            </a:r>
          </a:p>
          <a:p>
            <a:r>
              <a:rPr lang="en-US" dirty="0"/>
              <a:t> </a:t>
            </a:r>
            <a:r>
              <a:rPr lang="en-US" dirty="0" smtClean="0"/>
              <a:t> </a:t>
            </a:r>
          </a:p>
          <a:p>
            <a:pPr marL="1200150" lvl="2" indent="-285750">
              <a:buFont typeface="Wingdings" panose="05000000000000000000" pitchFamily="2" charset="2"/>
              <a:buChar char="Ø"/>
            </a:pPr>
            <a:r>
              <a:rPr lang="en-US" dirty="0"/>
              <a:t> </a:t>
            </a:r>
            <a:r>
              <a:rPr lang="en-US" dirty="0" smtClean="0"/>
              <a:t>Monolithic kernel:</a:t>
            </a:r>
          </a:p>
          <a:p>
            <a:r>
              <a:rPr lang="en-US" dirty="0"/>
              <a:t> </a:t>
            </a:r>
            <a:r>
              <a:rPr lang="en-US" dirty="0" smtClean="0"/>
              <a:t>        </a:t>
            </a:r>
          </a:p>
          <a:p>
            <a:r>
              <a:rPr lang="en-US" sz="1800" dirty="0"/>
              <a:t> </a:t>
            </a:r>
            <a:r>
              <a:rPr lang="en-US" sz="1800" dirty="0" smtClean="0"/>
              <a:t>                 OS completely runs on kernel mode.</a:t>
            </a:r>
          </a:p>
          <a:p>
            <a:r>
              <a:rPr lang="en-US" sz="1800" dirty="0"/>
              <a:t> </a:t>
            </a:r>
            <a:r>
              <a:rPr lang="en-US" sz="1800" dirty="0" smtClean="0"/>
              <a:t>                 Runs entirely in a single address space.</a:t>
            </a:r>
          </a:p>
          <a:p>
            <a:endParaRPr lang="en-US" dirty="0"/>
          </a:p>
          <a:p>
            <a:pPr marL="1200150" lvl="2" indent="-285750">
              <a:buFont typeface="Wingdings" panose="05000000000000000000" pitchFamily="2" charset="2"/>
              <a:buChar char="Ø"/>
            </a:pPr>
            <a:r>
              <a:rPr lang="en-US" dirty="0" smtClean="0"/>
              <a:t> Micro kernel:</a:t>
            </a:r>
          </a:p>
          <a:p>
            <a:r>
              <a:rPr lang="en-US" dirty="0"/>
              <a:t> </a:t>
            </a:r>
            <a:r>
              <a:rPr lang="en-US" dirty="0" smtClean="0"/>
              <a:t>      </a:t>
            </a:r>
          </a:p>
          <a:p>
            <a:r>
              <a:rPr lang="en-US" dirty="0"/>
              <a:t> </a:t>
            </a:r>
            <a:r>
              <a:rPr lang="en-US" dirty="0" smtClean="0"/>
              <a:t>                 </a:t>
            </a:r>
            <a:r>
              <a:rPr lang="en-US" sz="1800" dirty="0" smtClean="0"/>
              <a:t>OS completely runs on user mode.</a:t>
            </a:r>
          </a:p>
          <a:p>
            <a:r>
              <a:rPr lang="en-US" sz="1800" dirty="0"/>
              <a:t> </a:t>
            </a:r>
            <a:r>
              <a:rPr lang="en-US" sz="1800" dirty="0" smtClean="0"/>
              <a:t>                 kernel is divided into separate process and run in different address space</a:t>
            </a:r>
            <a:r>
              <a:rPr lang="en-US" dirty="0" smtClean="0"/>
              <a:t>.   </a:t>
            </a:r>
          </a:p>
          <a:p>
            <a:endParaRPr lang="en-US" dirty="0"/>
          </a:p>
          <a:p>
            <a:endParaRPr lang="en-US" dirty="0" smtClean="0"/>
          </a:p>
          <a:p>
            <a:endParaRPr lang="en-US" dirty="0"/>
          </a:p>
        </p:txBody>
      </p:sp>
    </p:spTree>
    <p:extLst>
      <p:ext uri="{BB962C8B-B14F-4D97-AF65-F5344CB8AC3E}">
        <p14:creationId xmlns:p14="http://schemas.microsoft.com/office/powerpoint/2010/main" val="25153729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Shape 314"/>
          <p:cNvPicPr preferRelativeResize="0"/>
          <p:nvPr/>
        </p:nvPicPr>
        <p:blipFill>
          <a:blip r:embed="rId3">
            <a:alphaModFix/>
          </a:blip>
          <a:stretch>
            <a:fillRect/>
          </a:stretch>
        </p:blipFill>
        <p:spPr>
          <a:xfrm>
            <a:off x="1559496" y="1772816"/>
            <a:ext cx="9625030" cy="4752562"/>
          </a:xfrm>
          <a:prstGeom prst="rect">
            <a:avLst/>
          </a:prstGeom>
          <a:noFill/>
          <a:ln>
            <a:noFill/>
          </a:ln>
        </p:spPr>
      </p:pic>
      <p:sp>
        <p:nvSpPr>
          <p:cNvPr id="315" name="Shape 315"/>
          <p:cNvSpPr txBox="1"/>
          <p:nvPr/>
        </p:nvSpPr>
        <p:spPr>
          <a:xfrm>
            <a:off x="3711911" y="908720"/>
            <a:ext cx="5320200" cy="600900"/>
          </a:xfrm>
          <a:prstGeom prst="rect">
            <a:avLst/>
          </a:prstGeom>
          <a:noFill/>
          <a:ln>
            <a:noFill/>
          </a:ln>
        </p:spPr>
        <p:txBody>
          <a:bodyPr wrap="square" lIns="91425" tIns="91425" rIns="91425" bIns="91425" anchor="t" anchorCtr="0">
            <a:noAutofit/>
          </a:bodyPr>
          <a:lstStyle/>
          <a:p>
            <a:pPr marL="0" lvl="0" indent="0" algn="ctr">
              <a:spcBef>
                <a:spcPts val="0"/>
              </a:spcBef>
              <a:buNone/>
            </a:pPr>
            <a:r>
              <a:rPr lang="en-US" sz="2400" b="1">
                <a:solidFill>
                  <a:srgbClr val="0098C7"/>
                </a:solidFill>
              </a:rPr>
              <a:t>Kernel Architecture</a:t>
            </a:r>
          </a:p>
        </p:txBody>
      </p:sp>
    </p:spTree>
    <p:extLst>
      <p:ext uri="{BB962C8B-B14F-4D97-AF65-F5344CB8AC3E}">
        <p14:creationId xmlns:p14="http://schemas.microsoft.com/office/powerpoint/2010/main" val="1899236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9416" y="908720"/>
            <a:ext cx="11546006" cy="8617744"/>
          </a:xfrm>
          <a:prstGeom prst="rect">
            <a:avLst/>
          </a:prstGeom>
          <a:noFill/>
        </p:spPr>
        <p:txBody>
          <a:bodyPr wrap="square" rtlCol="0">
            <a:spAutoFit/>
          </a:bodyPr>
          <a:lstStyle/>
          <a:p>
            <a:r>
              <a:rPr lang="en-US" sz="2400" dirty="0" smtClean="0"/>
              <a:t>Hardware Abstraction layer:</a:t>
            </a:r>
          </a:p>
          <a:p>
            <a:endParaRPr lang="en-US" sz="2400" dirty="0">
              <a:solidFill>
                <a:schemeClr val="tx1">
                  <a:lumMod val="75000"/>
                  <a:lumOff val="25000"/>
                </a:schemeClr>
              </a:solidFill>
            </a:endParaRPr>
          </a:p>
          <a:p>
            <a:pPr marL="342900" indent="-342900">
              <a:buFont typeface="Wingdings" panose="05000000000000000000" pitchFamily="2" charset="2"/>
              <a:buChar char="Ø"/>
            </a:pPr>
            <a:r>
              <a:rPr lang="en-US" sz="2000" dirty="0">
                <a:solidFill>
                  <a:schemeClr val="tx1">
                    <a:lumMod val="75000"/>
                    <a:lumOff val="25000"/>
                  </a:schemeClr>
                </a:solidFill>
              </a:rPr>
              <a:t>A hardware abstraction layer (HAL) is a logical division of code that serves as an abstraction layer between a computer's physical hardware and its software. </a:t>
            </a:r>
            <a:endParaRPr lang="en-US" sz="2000" dirty="0" smtClean="0">
              <a:solidFill>
                <a:schemeClr val="tx1">
                  <a:lumMod val="75000"/>
                  <a:lumOff val="25000"/>
                </a:schemeClr>
              </a:solidFill>
            </a:endParaRPr>
          </a:p>
          <a:p>
            <a:pPr marL="342900" indent="-342900">
              <a:buFont typeface="Wingdings" panose="05000000000000000000" pitchFamily="2" charset="2"/>
              <a:buChar char="Ø"/>
            </a:pPr>
            <a:r>
              <a:rPr lang="en-US" sz="2000" dirty="0" smtClean="0">
                <a:solidFill>
                  <a:schemeClr val="tx1">
                    <a:lumMod val="75000"/>
                    <a:lumOff val="25000"/>
                  </a:schemeClr>
                </a:solidFill>
              </a:rPr>
              <a:t>It </a:t>
            </a:r>
            <a:r>
              <a:rPr lang="en-US" sz="2000" dirty="0">
                <a:solidFill>
                  <a:schemeClr val="tx1">
                    <a:lumMod val="75000"/>
                    <a:lumOff val="25000"/>
                  </a:schemeClr>
                </a:solidFill>
              </a:rPr>
              <a:t>provides a device driver interface allowing a program to communicate with the hardware</a:t>
            </a:r>
            <a:r>
              <a:rPr lang="en-US" sz="2000" dirty="0" smtClean="0">
                <a:solidFill>
                  <a:schemeClr val="tx1">
                    <a:lumMod val="75000"/>
                    <a:lumOff val="25000"/>
                  </a:schemeClr>
                </a:solidFill>
              </a:rPr>
              <a:t>.</a:t>
            </a:r>
          </a:p>
          <a:p>
            <a:endParaRPr lang="en-US" sz="2400" dirty="0" smtClean="0"/>
          </a:p>
          <a:p>
            <a:r>
              <a:rPr lang="en-US" sz="2400" dirty="0" smtClean="0"/>
              <a:t>Executive services:</a:t>
            </a:r>
          </a:p>
          <a:p>
            <a:r>
              <a:rPr lang="en-US" sz="2000" dirty="0" smtClean="0">
                <a:solidFill>
                  <a:schemeClr val="tx1">
                    <a:lumMod val="75000"/>
                    <a:lumOff val="25000"/>
                  </a:schemeClr>
                </a:solidFill>
              </a:rPr>
              <a:t>                   Windows uses the term called executive services which refers to kernel mode components listed below:</a:t>
            </a:r>
          </a:p>
          <a:p>
            <a:r>
              <a:rPr lang="en-US" sz="2000" dirty="0">
                <a:solidFill>
                  <a:schemeClr val="tx1">
                    <a:lumMod val="75000"/>
                    <a:lumOff val="25000"/>
                  </a:schemeClr>
                </a:solidFill>
              </a:rPr>
              <a:t> </a:t>
            </a:r>
            <a:r>
              <a:rPr lang="en-US" sz="2000" dirty="0" smtClean="0">
                <a:solidFill>
                  <a:schemeClr val="tx1">
                    <a:lumMod val="75000"/>
                    <a:lumOff val="25000"/>
                  </a:schemeClr>
                </a:solidFill>
              </a:rPr>
              <a:t>    1. Memory manager</a:t>
            </a:r>
          </a:p>
          <a:p>
            <a:r>
              <a:rPr lang="en-US" sz="2000" dirty="0">
                <a:solidFill>
                  <a:schemeClr val="tx1">
                    <a:lumMod val="75000"/>
                    <a:lumOff val="25000"/>
                  </a:schemeClr>
                </a:solidFill>
              </a:rPr>
              <a:t> </a:t>
            </a:r>
            <a:r>
              <a:rPr lang="en-US" sz="2000" dirty="0" smtClean="0">
                <a:solidFill>
                  <a:schemeClr val="tx1">
                    <a:lumMod val="75000"/>
                    <a:lumOff val="25000"/>
                  </a:schemeClr>
                </a:solidFill>
              </a:rPr>
              <a:t>    2. Process manager</a:t>
            </a:r>
          </a:p>
          <a:p>
            <a:r>
              <a:rPr lang="en-US" sz="2000" dirty="0">
                <a:solidFill>
                  <a:schemeClr val="tx1">
                    <a:lumMod val="75000"/>
                    <a:lumOff val="25000"/>
                  </a:schemeClr>
                </a:solidFill>
              </a:rPr>
              <a:t> </a:t>
            </a:r>
            <a:r>
              <a:rPr lang="en-US" sz="2000" dirty="0" smtClean="0">
                <a:solidFill>
                  <a:schemeClr val="tx1">
                    <a:lumMod val="75000"/>
                    <a:lumOff val="25000"/>
                  </a:schemeClr>
                </a:solidFill>
              </a:rPr>
              <a:t>    3. Object manager</a:t>
            </a:r>
          </a:p>
          <a:p>
            <a:r>
              <a:rPr lang="en-US" sz="2000" dirty="0">
                <a:solidFill>
                  <a:schemeClr val="tx1">
                    <a:lumMod val="75000"/>
                    <a:lumOff val="25000"/>
                  </a:schemeClr>
                </a:solidFill>
              </a:rPr>
              <a:t> </a:t>
            </a:r>
            <a:r>
              <a:rPr lang="en-US" sz="2000" dirty="0" smtClean="0">
                <a:solidFill>
                  <a:schemeClr val="tx1">
                    <a:lumMod val="75000"/>
                    <a:lumOff val="25000"/>
                  </a:schemeClr>
                </a:solidFill>
              </a:rPr>
              <a:t>    4. Security Reference monitor</a:t>
            </a:r>
          </a:p>
          <a:p>
            <a:r>
              <a:rPr lang="en-US" sz="2000" dirty="0">
                <a:solidFill>
                  <a:schemeClr val="tx1">
                    <a:lumMod val="75000"/>
                    <a:lumOff val="25000"/>
                  </a:schemeClr>
                </a:solidFill>
              </a:rPr>
              <a:t> </a:t>
            </a:r>
            <a:r>
              <a:rPr lang="en-US" sz="2000" dirty="0" smtClean="0">
                <a:solidFill>
                  <a:schemeClr val="tx1">
                    <a:lumMod val="75000"/>
                    <a:lumOff val="25000"/>
                  </a:schemeClr>
                </a:solidFill>
              </a:rPr>
              <a:t>    5. Configuration manager</a:t>
            </a:r>
            <a:endParaRPr lang="en-US" sz="1800" dirty="0" smtClean="0">
              <a:solidFill>
                <a:schemeClr val="tx1">
                  <a:lumMod val="75000"/>
                  <a:lumOff val="25000"/>
                </a:schemeClr>
              </a:solidFill>
            </a:endParaRP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dirty="0"/>
          </a:p>
        </p:txBody>
      </p:sp>
    </p:spTree>
    <p:extLst>
      <p:ext uri="{BB962C8B-B14F-4D97-AF65-F5344CB8AC3E}">
        <p14:creationId xmlns:p14="http://schemas.microsoft.com/office/powerpoint/2010/main" val="3274998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7368" y="620688"/>
            <a:ext cx="11150221" cy="7797006"/>
          </a:xfrm>
          <a:prstGeom prst="rect">
            <a:avLst/>
          </a:prstGeom>
          <a:noFill/>
        </p:spPr>
        <p:txBody>
          <a:bodyPr wrap="square" rtlCol="0">
            <a:spAutoFit/>
          </a:bodyPr>
          <a:lstStyle/>
          <a:p>
            <a:pPr lvl="0">
              <a:lnSpc>
                <a:spcPts val="1800"/>
              </a:lnSpc>
              <a:spcAft>
                <a:spcPts val="120"/>
              </a:spcAft>
              <a:buSzPts val="1000"/>
              <a:tabLst>
                <a:tab pos="457200" algn="l"/>
              </a:tabLst>
            </a:pPr>
            <a:endParaRPr lang="en-US" b="1" dirty="0" smtClean="0">
              <a:latin typeface="Segoe UI" panose="020B0502040204020203" pitchFamily="34" charset="0"/>
              <a:ea typeface="Segoe UI" panose="020B0502040204020203" pitchFamily="34" charset="0"/>
              <a:cs typeface="Segoe UI" panose="020B0502040204020203" pitchFamily="34" charset="0"/>
            </a:endParaRPr>
          </a:p>
          <a:p>
            <a:pPr lvl="0">
              <a:lnSpc>
                <a:spcPts val="1800"/>
              </a:lnSpc>
              <a:spcAft>
                <a:spcPts val="120"/>
              </a:spcAft>
              <a:buSzPts val="1000"/>
              <a:tabLst>
                <a:tab pos="457200" algn="l"/>
              </a:tabLst>
            </a:pPr>
            <a:r>
              <a:rPr lang="en-US" b="1" dirty="0" smtClean="0">
                <a:latin typeface="Segoe UI" panose="020B0502040204020203" pitchFamily="34" charset="0"/>
                <a:ea typeface="Segoe UI" panose="020B0502040204020203" pitchFamily="34" charset="0"/>
                <a:cs typeface="Segoe UI" panose="020B0502040204020203" pitchFamily="34" charset="0"/>
              </a:rPr>
              <a:t>Memory </a:t>
            </a:r>
            <a:r>
              <a:rPr lang="en-US" b="1" dirty="0">
                <a:latin typeface="Segoe UI" panose="020B0502040204020203" pitchFamily="34" charset="0"/>
                <a:ea typeface="Segoe UI" panose="020B0502040204020203" pitchFamily="34" charset="0"/>
                <a:cs typeface="Segoe UI" panose="020B0502040204020203" pitchFamily="34" charset="0"/>
              </a:rPr>
              <a:t>Manager:</a:t>
            </a:r>
            <a:r>
              <a:rPr lang="en-US" dirty="0">
                <a:latin typeface="Segoe UI" panose="020B0502040204020203" pitchFamily="34" charset="0"/>
                <a:ea typeface="Segoe UI" panose="020B0502040204020203" pitchFamily="34" charset="0"/>
                <a:cs typeface="Segoe UI" panose="020B0502040204020203" pitchFamily="34" charset="0"/>
              </a:rPr>
              <a:t> manages virtual memory, allowing Windows 2000 to use the hard disk as a primary storage device (although strictly speaking it is secondary storage). It controls the paging of memory in and out of physical memory to disk storage</a:t>
            </a:r>
            <a:r>
              <a:rPr lang="en-US" dirty="0" smtClean="0">
                <a:latin typeface="Segoe UI" panose="020B0502040204020203" pitchFamily="34" charset="0"/>
                <a:ea typeface="Segoe UI" panose="020B0502040204020203" pitchFamily="34" charset="0"/>
                <a:cs typeface="Segoe UI" panose="020B0502040204020203" pitchFamily="34" charset="0"/>
              </a:rPr>
              <a:t>.</a:t>
            </a:r>
            <a:endParaRPr lang="en-US" sz="2000" dirty="0" smtClean="0">
              <a:latin typeface="Segoe UI" panose="020B0502040204020203" pitchFamily="34" charset="0"/>
              <a:ea typeface="Segoe UI" panose="020B0502040204020203" pitchFamily="34" charset="0"/>
              <a:cs typeface="Segoe UI" panose="020B0502040204020203" pitchFamily="34" charset="0"/>
            </a:endParaRPr>
          </a:p>
          <a:p>
            <a:pPr marL="342900" lvl="0" indent="-342900">
              <a:lnSpc>
                <a:spcPts val="1800"/>
              </a:lnSpc>
              <a:spcAft>
                <a:spcPts val="120"/>
              </a:spcAft>
              <a:buSzPts val="1000"/>
              <a:buFont typeface="Wingdings" panose="05000000000000000000" pitchFamily="2" charset="2"/>
              <a:buChar char=""/>
              <a:tabLst>
                <a:tab pos="457200" algn="l"/>
              </a:tabLst>
            </a:pPr>
            <a:endParaRPr lang="en-US" sz="2000" dirty="0">
              <a:effectLst/>
              <a:latin typeface="Segoe UI" panose="020B0502040204020203" pitchFamily="34" charset="0"/>
              <a:ea typeface="Segoe UI" panose="020B0502040204020203" pitchFamily="34" charset="0"/>
              <a:cs typeface="Segoe UI" panose="020B0502040204020203" pitchFamily="34" charset="0"/>
            </a:endParaRPr>
          </a:p>
          <a:p>
            <a:pPr>
              <a:lnSpc>
                <a:spcPts val="1800"/>
              </a:lnSpc>
              <a:spcAft>
                <a:spcPts val="120"/>
              </a:spcAft>
              <a:buSzPts val="1000"/>
              <a:tabLst>
                <a:tab pos="457200" algn="l"/>
              </a:tabLst>
            </a:pPr>
            <a:r>
              <a:rPr lang="en-US" b="1" dirty="0">
                <a:latin typeface="Segoe UI" panose="020B0502040204020203" pitchFamily="34" charset="0"/>
                <a:ea typeface="Segoe UI" panose="020B0502040204020203" pitchFamily="34" charset="0"/>
                <a:cs typeface="Segoe UI" panose="020B0502040204020203" pitchFamily="34" charset="0"/>
              </a:rPr>
              <a:t>Process Manager:</a:t>
            </a:r>
            <a:r>
              <a:rPr lang="en-US" dirty="0">
                <a:latin typeface="Segoe UI" panose="020B0502040204020203" pitchFamily="34" charset="0"/>
                <a:ea typeface="Segoe UI" panose="020B0502040204020203" pitchFamily="34" charset="0"/>
                <a:cs typeface="Segoe UI" panose="020B0502040204020203" pitchFamily="34" charset="0"/>
              </a:rPr>
              <a:t> handles process and thread creation and </a:t>
            </a:r>
            <a:r>
              <a:rPr lang="en-US" dirty="0" smtClean="0">
                <a:latin typeface="Segoe UI" panose="020B0502040204020203" pitchFamily="34" charset="0"/>
                <a:ea typeface="Segoe UI" panose="020B0502040204020203" pitchFamily="34" charset="0"/>
                <a:cs typeface="Segoe UI" panose="020B0502040204020203" pitchFamily="34" charset="0"/>
              </a:rPr>
              <a:t>termination</a:t>
            </a:r>
            <a:endParaRPr lang="en-US" b="1" dirty="0" smtClean="0">
              <a:latin typeface="Segoe UI" panose="020B0502040204020203" pitchFamily="34" charset="0"/>
              <a:ea typeface="Segoe UI" panose="020B0502040204020203" pitchFamily="34" charset="0"/>
              <a:cs typeface="Segoe UI" panose="020B0502040204020203" pitchFamily="34" charset="0"/>
            </a:endParaRPr>
          </a:p>
          <a:p>
            <a:pPr lvl="0"/>
            <a:endParaRPr lang="en-US" b="1" dirty="0" smtClean="0">
              <a:latin typeface="Segoe UI" panose="020B0502040204020203" pitchFamily="34" charset="0"/>
              <a:ea typeface="Segoe UI" panose="020B0502040204020203" pitchFamily="34" charset="0"/>
              <a:cs typeface="Segoe UI" panose="020B0502040204020203" pitchFamily="34" charset="0"/>
            </a:endParaRPr>
          </a:p>
          <a:p>
            <a:pPr lvl="0"/>
            <a:r>
              <a:rPr lang="en-US" b="1" dirty="0" smtClean="0">
                <a:latin typeface="Segoe UI" panose="020B0502040204020203" pitchFamily="34" charset="0"/>
                <a:ea typeface="Segoe UI" panose="020B0502040204020203" pitchFamily="34" charset="0"/>
                <a:cs typeface="Segoe UI" panose="020B0502040204020203" pitchFamily="34" charset="0"/>
              </a:rPr>
              <a:t>I/O </a:t>
            </a:r>
            <a:r>
              <a:rPr lang="en-US" b="1" dirty="0">
                <a:latin typeface="Segoe UI" panose="020B0502040204020203" pitchFamily="34" charset="0"/>
                <a:ea typeface="Segoe UI" panose="020B0502040204020203" pitchFamily="34" charset="0"/>
                <a:cs typeface="Segoe UI" panose="020B0502040204020203" pitchFamily="34" charset="0"/>
              </a:rPr>
              <a:t>Manager:</a:t>
            </a:r>
            <a:r>
              <a:rPr lang="en-US" dirty="0">
                <a:latin typeface="Segoe UI" panose="020B0502040204020203" pitchFamily="34" charset="0"/>
                <a:ea typeface="Segoe UI" panose="020B0502040204020203" pitchFamily="34" charset="0"/>
                <a:cs typeface="Segoe UI" panose="020B0502040204020203" pitchFamily="34" charset="0"/>
              </a:rPr>
              <a:t> allows devices to communicate with user-mode subsystems. </a:t>
            </a:r>
            <a:r>
              <a:rPr lang="en-US" dirty="0" smtClean="0">
                <a:latin typeface="Segoe UI" panose="020B0502040204020203" pitchFamily="34" charset="0"/>
                <a:ea typeface="Segoe UI" panose="020B0502040204020203" pitchFamily="34" charset="0"/>
                <a:cs typeface="Segoe UI" panose="020B0502040204020203" pitchFamily="34" charset="0"/>
              </a:rPr>
              <a:t>It </a:t>
            </a:r>
            <a:r>
              <a:rPr lang="en-US" dirty="0">
                <a:latin typeface="Segoe UI" panose="020B0502040204020203" pitchFamily="34" charset="0"/>
                <a:ea typeface="Segoe UI" panose="020B0502040204020203" pitchFamily="34" charset="0"/>
                <a:cs typeface="Segoe UI" panose="020B0502040204020203" pitchFamily="34" charset="0"/>
              </a:rPr>
              <a:t>accepts file system I/O requests and </a:t>
            </a:r>
            <a:r>
              <a:rPr lang="en-US" dirty="0" smtClean="0">
                <a:latin typeface="Segoe UI" panose="020B0502040204020203" pitchFamily="34" charset="0"/>
                <a:ea typeface="Segoe UI" panose="020B0502040204020203" pitchFamily="34" charset="0"/>
                <a:cs typeface="Segoe UI" panose="020B0502040204020203" pitchFamily="34" charset="0"/>
              </a:rPr>
              <a:t>  translates </a:t>
            </a:r>
            <a:r>
              <a:rPr lang="en-US" dirty="0">
                <a:latin typeface="Segoe UI" panose="020B0502040204020203" pitchFamily="34" charset="0"/>
                <a:ea typeface="Segoe UI" panose="020B0502040204020203" pitchFamily="34" charset="0"/>
                <a:cs typeface="Segoe UI" panose="020B0502040204020203" pitchFamily="34" charset="0"/>
              </a:rPr>
              <a:t>them into device specific calls, and can incorporate low-level device drivers that directly manipulate hardware to </a:t>
            </a:r>
            <a:r>
              <a:rPr lang="en-US" dirty="0" smtClean="0">
                <a:latin typeface="Segoe UI" panose="020B0502040204020203" pitchFamily="34" charset="0"/>
                <a:ea typeface="Segoe UI" panose="020B0502040204020203" pitchFamily="34" charset="0"/>
                <a:cs typeface="Segoe UI" panose="020B0502040204020203" pitchFamily="34" charset="0"/>
              </a:rPr>
              <a:t> either </a:t>
            </a:r>
            <a:r>
              <a:rPr lang="en-US" dirty="0">
                <a:latin typeface="Segoe UI" panose="020B0502040204020203" pitchFamily="34" charset="0"/>
                <a:ea typeface="Segoe UI" panose="020B0502040204020203" pitchFamily="34" charset="0"/>
                <a:cs typeface="Segoe UI" panose="020B0502040204020203" pitchFamily="34" charset="0"/>
              </a:rPr>
              <a:t>read input or write output. </a:t>
            </a:r>
            <a:endParaRPr lang="en-US" dirty="0" smtClean="0">
              <a:latin typeface="Segoe UI" panose="020B0502040204020203" pitchFamily="34" charset="0"/>
              <a:ea typeface="Segoe UI" panose="020B0502040204020203" pitchFamily="34" charset="0"/>
              <a:cs typeface="Segoe UI" panose="020B0502040204020203" pitchFamily="34" charset="0"/>
            </a:endParaRPr>
          </a:p>
          <a:p>
            <a:pPr lvl="0"/>
            <a:r>
              <a:rPr lang="en-US" dirty="0">
                <a:latin typeface="Segoe UI" panose="020B0502040204020203" pitchFamily="34" charset="0"/>
                <a:ea typeface="Segoe UI" panose="020B0502040204020203" pitchFamily="34" charset="0"/>
                <a:cs typeface="Segoe UI" panose="020B0502040204020203" pitchFamily="34" charset="0"/>
              </a:rPr>
              <a:t> </a:t>
            </a:r>
            <a:r>
              <a:rPr lang="en-US" dirty="0" smtClean="0">
                <a:latin typeface="Segoe UI" panose="020B0502040204020203" pitchFamily="34" charset="0"/>
                <a:ea typeface="Segoe UI" panose="020B0502040204020203" pitchFamily="34" charset="0"/>
                <a:cs typeface="Segoe UI" panose="020B0502040204020203" pitchFamily="34" charset="0"/>
              </a:rPr>
              <a:t>                       It </a:t>
            </a:r>
            <a:r>
              <a:rPr lang="en-US" dirty="0">
                <a:latin typeface="Segoe UI" panose="020B0502040204020203" pitchFamily="34" charset="0"/>
                <a:ea typeface="Segoe UI" panose="020B0502040204020203" pitchFamily="34" charset="0"/>
                <a:cs typeface="Segoe UI" panose="020B0502040204020203" pitchFamily="34" charset="0"/>
              </a:rPr>
              <a:t>also includes a cache manager to improve disk performance by caching read requests and write to the disk in the background</a:t>
            </a:r>
          </a:p>
          <a:p>
            <a:pPr lvl="0"/>
            <a:endParaRPr lang="en-US" b="1" dirty="0" smtClean="0">
              <a:latin typeface="Segoe UI" panose="020B0502040204020203" pitchFamily="34" charset="0"/>
              <a:ea typeface="Segoe UI" panose="020B0502040204020203" pitchFamily="34" charset="0"/>
              <a:cs typeface="Segoe UI" panose="020B0502040204020203" pitchFamily="34" charset="0"/>
            </a:endParaRPr>
          </a:p>
          <a:p>
            <a:pPr lvl="0"/>
            <a:endParaRPr lang="en-US" b="1" dirty="0">
              <a:latin typeface="Segoe UI" panose="020B0502040204020203" pitchFamily="34" charset="0"/>
              <a:ea typeface="Segoe UI" panose="020B0502040204020203" pitchFamily="34" charset="0"/>
              <a:cs typeface="Segoe UI" panose="020B0502040204020203" pitchFamily="34" charset="0"/>
            </a:endParaRPr>
          </a:p>
          <a:p>
            <a:pPr lvl="0"/>
            <a:r>
              <a:rPr lang="en-US" b="1" dirty="0" smtClean="0">
                <a:latin typeface="Segoe UI" panose="020B0502040204020203" pitchFamily="34" charset="0"/>
                <a:ea typeface="Segoe UI" panose="020B0502040204020203" pitchFamily="34" charset="0"/>
                <a:cs typeface="Segoe UI" panose="020B0502040204020203" pitchFamily="34" charset="0"/>
              </a:rPr>
              <a:t>Security </a:t>
            </a:r>
            <a:r>
              <a:rPr lang="en-US" b="1" dirty="0">
                <a:latin typeface="Segoe UI" panose="020B0502040204020203" pitchFamily="34" charset="0"/>
                <a:ea typeface="Segoe UI" panose="020B0502040204020203" pitchFamily="34" charset="0"/>
                <a:cs typeface="Segoe UI" panose="020B0502040204020203" pitchFamily="34" charset="0"/>
              </a:rPr>
              <a:t>Reference Monitor (SRM):</a:t>
            </a:r>
            <a:r>
              <a:rPr lang="en-US" dirty="0">
                <a:latin typeface="Segoe UI" panose="020B0502040204020203" pitchFamily="34" charset="0"/>
                <a:ea typeface="Segoe UI" panose="020B0502040204020203" pitchFamily="34" charset="0"/>
                <a:cs typeface="Segoe UI" panose="020B0502040204020203" pitchFamily="34" charset="0"/>
              </a:rPr>
              <a:t> the primary authority for enforcing the security rules of the security integral subsystem . It determines whether an object or resource can be accessed, via the use of access control lists (ACLs), which are themselves made up of access control entries (ACEs). ACEs contain a security identifier (SID) and a list of operations that the ACE gives a select group of trustees — a user account, group account, or logon session — permission (allow, deny, or audit) to that resource.</a:t>
            </a:r>
          </a:p>
          <a:p>
            <a:pPr marL="342900" lvl="0" indent="-342900">
              <a:lnSpc>
                <a:spcPts val="1800"/>
              </a:lnSpc>
              <a:spcAft>
                <a:spcPts val="120"/>
              </a:spcAft>
              <a:buSzPts val="1000"/>
              <a:buFont typeface="Wingdings" panose="05000000000000000000" pitchFamily="2" charset="2"/>
              <a:buChar char=""/>
              <a:tabLst>
                <a:tab pos="457200" algn="l"/>
              </a:tabLst>
            </a:pPr>
            <a:endParaRPr lang="en-US" sz="2000" dirty="0">
              <a:effectLst/>
              <a:latin typeface="Segoe UI" panose="020B0502040204020203" pitchFamily="34" charset="0"/>
              <a:ea typeface="Segoe UI" panose="020B0502040204020203" pitchFamily="34" charset="0"/>
              <a:cs typeface="Segoe UI" panose="020B0502040204020203" pitchFamily="34" charset="0"/>
            </a:endParaRPr>
          </a:p>
          <a:p>
            <a:pPr marL="342900" lvl="0" indent="-342900">
              <a:lnSpc>
                <a:spcPts val="1800"/>
              </a:lnSpc>
              <a:spcAft>
                <a:spcPts val="120"/>
              </a:spcAft>
              <a:buSzPts val="1000"/>
              <a:buFont typeface="Wingdings" panose="05000000000000000000" pitchFamily="2" charset="2"/>
              <a:buChar char=""/>
              <a:tabLst>
                <a:tab pos="457200" algn="l"/>
              </a:tabLst>
            </a:pPr>
            <a:endParaRPr lang="en-US" sz="2000" dirty="0" smtClean="0">
              <a:latin typeface="Segoe UI" panose="020B0502040204020203" pitchFamily="34" charset="0"/>
              <a:ea typeface="Segoe UI" panose="020B0502040204020203" pitchFamily="34" charset="0"/>
              <a:cs typeface="Segoe UI" panose="020B0502040204020203" pitchFamily="34" charset="0"/>
            </a:endParaRPr>
          </a:p>
          <a:p>
            <a:pPr marL="342900" lvl="0" indent="-342900">
              <a:lnSpc>
                <a:spcPts val="1800"/>
              </a:lnSpc>
              <a:spcAft>
                <a:spcPts val="120"/>
              </a:spcAft>
              <a:buSzPts val="1000"/>
              <a:buFont typeface="Wingdings" panose="05000000000000000000" pitchFamily="2" charset="2"/>
              <a:buChar char=""/>
              <a:tabLst>
                <a:tab pos="457200" algn="l"/>
              </a:tabLst>
            </a:pPr>
            <a:endParaRPr lang="en-US" sz="2000" dirty="0">
              <a:effectLst/>
              <a:latin typeface="Segoe UI" panose="020B0502040204020203" pitchFamily="34" charset="0"/>
              <a:ea typeface="Segoe UI" panose="020B0502040204020203" pitchFamily="34" charset="0"/>
              <a:cs typeface="Segoe UI" panose="020B0502040204020203" pitchFamily="34" charset="0"/>
            </a:endParaRPr>
          </a:p>
          <a:p>
            <a:pPr marL="342900" lvl="0" indent="-342900">
              <a:lnSpc>
                <a:spcPts val="1800"/>
              </a:lnSpc>
              <a:spcAft>
                <a:spcPts val="120"/>
              </a:spcAft>
              <a:buSzPts val="1000"/>
              <a:buFont typeface="Wingdings" panose="05000000000000000000" pitchFamily="2" charset="2"/>
              <a:buChar char=""/>
              <a:tabLst>
                <a:tab pos="457200" algn="l"/>
              </a:tabLst>
            </a:pPr>
            <a:endParaRPr lang="en-US" sz="2000" dirty="0" smtClean="0">
              <a:latin typeface="Segoe UI" panose="020B0502040204020203" pitchFamily="34" charset="0"/>
              <a:ea typeface="Segoe UI" panose="020B0502040204020203" pitchFamily="34" charset="0"/>
              <a:cs typeface="Segoe UI" panose="020B0502040204020203" pitchFamily="34" charset="0"/>
            </a:endParaRPr>
          </a:p>
          <a:p>
            <a:pPr marL="342900" lvl="0" indent="-342900">
              <a:lnSpc>
                <a:spcPts val="1800"/>
              </a:lnSpc>
              <a:spcAft>
                <a:spcPts val="120"/>
              </a:spcAft>
              <a:buSzPts val="1000"/>
              <a:buFont typeface="Wingdings" panose="05000000000000000000" pitchFamily="2" charset="2"/>
              <a:buChar char=""/>
              <a:tabLst>
                <a:tab pos="457200" algn="l"/>
              </a:tabLst>
            </a:pPr>
            <a:endParaRPr lang="en-US" sz="2000" dirty="0">
              <a:effectLst/>
              <a:latin typeface="Segoe UI" panose="020B0502040204020203" pitchFamily="34" charset="0"/>
              <a:ea typeface="Segoe UI" panose="020B0502040204020203" pitchFamily="34" charset="0"/>
              <a:cs typeface="Segoe UI" panose="020B0502040204020203" pitchFamily="34" charset="0"/>
            </a:endParaRPr>
          </a:p>
          <a:p>
            <a:pPr marL="342900" lvl="0" indent="-342900">
              <a:lnSpc>
                <a:spcPts val="1800"/>
              </a:lnSpc>
              <a:spcAft>
                <a:spcPts val="120"/>
              </a:spcAft>
              <a:buSzPts val="1000"/>
              <a:buFont typeface="Wingdings" panose="05000000000000000000" pitchFamily="2" charset="2"/>
              <a:buChar char=""/>
              <a:tabLst>
                <a:tab pos="457200" algn="l"/>
              </a:tabLst>
            </a:pPr>
            <a:endParaRPr lang="en-US" sz="2000" dirty="0" smtClean="0">
              <a:latin typeface="Segoe UI" panose="020B0502040204020203" pitchFamily="34" charset="0"/>
              <a:ea typeface="Segoe UI" panose="020B0502040204020203" pitchFamily="34" charset="0"/>
              <a:cs typeface="Segoe UI" panose="020B0502040204020203" pitchFamily="34" charset="0"/>
            </a:endParaRPr>
          </a:p>
          <a:p>
            <a:pPr marL="342900" lvl="0" indent="-342900">
              <a:lnSpc>
                <a:spcPts val="1800"/>
              </a:lnSpc>
              <a:spcAft>
                <a:spcPts val="120"/>
              </a:spcAft>
              <a:buSzPts val="1000"/>
              <a:buFont typeface="Wingdings" panose="05000000000000000000" pitchFamily="2" charset="2"/>
              <a:buChar char=""/>
              <a:tabLst>
                <a:tab pos="457200" algn="l"/>
              </a:tabLst>
            </a:pPr>
            <a:endParaRPr lang="en-US" sz="2000" dirty="0">
              <a:effectLst/>
              <a:latin typeface="Segoe UI" panose="020B0502040204020203" pitchFamily="34" charset="0"/>
              <a:ea typeface="Segoe UI" panose="020B0502040204020203" pitchFamily="34" charset="0"/>
              <a:cs typeface="Segoe UI" panose="020B0502040204020203" pitchFamily="34" charset="0"/>
            </a:endParaRPr>
          </a:p>
          <a:p>
            <a:pPr marL="342900" lvl="0" indent="-342900">
              <a:lnSpc>
                <a:spcPts val="1800"/>
              </a:lnSpc>
              <a:spcAft>
                <a:spcPts val="120"/>
              </a:spcAft>
              <a:buSzPts val="1000"/>
              <a:buFont typeface="Wingdings" panose="05000000000000000000" pitchFamily="2" charset="2"/>
              <a:buChar char=""/>
              <a:tabLst>
                <a:tab pos="457200" algn="l"/>
              </a:tabLst>
            </a:pPr>
            <a:endParaRPr lang="en-US" sz="2000" dirty="0" smtClean="0">
              <a:latin typeface="Segoe UI" panose="020B0502040204020203" pitchFamily="34" charset="0"/>
              <a:ea typeface="Segoe UI" panose="020B0502040204020203" pitchFamily="34" charset="0"/>
              <a:cs typeface="Segoe UI" panose="020B0502040204020203" pitchFamily="34" charset="0"/>
            </a:endParaRPr>
          </a:p>
          <a:p>
            <a:pPr marL="342900" lvl="0" indent="-342900">
              <a:lnSpc>
                <a:spcPts val="1800"/>
              </a:lnSpc>
              <a:spcAft>
                <a:spcPts val="120"/>
              </a:spcAft>
              <a:buSzPts val="1000"/>
              <a:buFont typeface="Wingdings" panose="05000000000000000000" pitchFamily="2" charset="2"/>
              <a:buChar char=""/>
              <a:tabLst>
                <a:tab pos="457200" algn="l"/>
              </a:tabLst>
            </a:pPr>
            <a:endParaRPr lang="en-US" sz="2000" dirty="0">
              <a:effectLst/>
              <a:latin typeface="Segoe UI" panose="020B0502040204020203" pitchFamily="34" charset="0"/>
              <a:ea typeface="Segoe UI" panose="020B0502040204020203" pitchFamily="34" charset="0"/>
              <a:cs typeface="Segoe UI" panose="020B0502040204020203" pitchFamily="34" charset="0"/>
            </a:endParaRPr>
          </a:p>
          <a:p>
            <a:pPr marL="342900" lvl="0" indent="-342900">
              <a:lnSpc>
                <a:spcPts val="1800"/>
              </a:lnSpc>
              <a:spcAft>
                <a:spcPts val="120"/>
              </a:spcAft>
              <a:buSzPts val="1000"/>
              <a:buFont typeface="Wingdings" panose="05000000000000000000" pitchFamily="2" charset="2"/>
              <a:buChar char=""/>
              <a:tabLst>
                <a:tab pos="457200" algn="l"/>
              </a:tabLst>
            </a:pPr>
            <a:endParaRPr lang="en-US" sz="2000" dirty="0" smtClean="0">
              <a:latin typeface="Segoe UI" panose="020B0502040204020203" pitchFamily="34" charset="0"/>
              <a:ea typeface="Segoe UI" panose="020B0502040204020203" pitchFamily="34" charset="0"/>
              <a:cs typeface="Segoe UI" panose="020B0502040204020203" pitchFamily="34" charset="0"/>
            </a:endParaRPr>
          </a:p>
          <a:p>
            <a:pPr marL="342900" lvl="0" indent="-342900">
              <a:lnSpc>
                <a:spcPts val="1800"/>
              </a:lnSpc>
              <a:spcAft>
                <a:spcPts val="120"/>
              </a:spcAft>
              <a:buSzPts val="1000"/>
              <a:buFont typeface="Wingdings" panose="05000000000000000000" pitchFamily="2" charset="2"/>
              <a:buChar char=""/>
              <a:tabLst>
                <a:tab pos="457200" algn="l"/>
              </a:tabLst>
            </a:pPr>
            <a:endParaRPr lang="en-US" sz="2000" dirty="0">
              <a:effectLst/>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55217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9376" y="2492896"/>
            <a:ext cx="11418627" cy="2862322"/>
          </a:xfrm>
          <a:prstGeom prst="rect">
            <a:avLst/>
          </a:prstGeom>
        </p:spPr>
        <p:txBody>
          <a:bodyPr wrap="square">
            <a:spAutoFit/>
          </a:bodyPr>
          <a:lstStyle/>
          <a:p>
            <a:pPr lvl="0"/>
            <a:r>
              <a:rPr lang="en-US" b="1" dirty="0">
                <a:latin typeface="Segoe UI" panose="020B0502040204020203" pitchFamily="34" charset="0"/>
                <a:ea typeface="Segoe UI" panose="020B0502040204020203" pitchFamily="34" charset="0"/>
                <a:cs typeface="Segoe UI" panose="020B0502040204020203" pitchFamily="34" charset="0"/>
              </a:rPr>
              <a:t>PnP Manager:</a:t>
            </a:r>
            <a:r>
              <a:rPr lang="en-US" dirty="0">
                <a:latin typeface="Segoe UI" panose="020B0502040204020203" pitchFamily="34" charset="0"/>
                <a:ea typeface="Segoe UI" panose="020B0502040204020203" pitchFamily="34" charset="0"/>
                <a:cs typeface="Segoe UI" panose="020B0502040204020203" pitchFamily="34" charset="0"/>
              </a:rPr>
              <a:t> handles Plug and Play and supports device detection and installation at boot time. It also has the responsibility to stop and start devices on demand — sometimes this happens when a bus gains a new device and needs to have a device driver loaded to support that device. Both FireWire and USB are hot-swappable and require the services of the PnP Manager to load, stop and start devices. The PnP manager interfaces with the HAL, the rest of the executive (as necessary) and with device drivers</a:t>
            </a:r>
            <a:r>
              <a:rPr lang="en-US" dirty="0" smtClean="0">
                <a:latin typeface="Segoe UI" panose="020B0502040204020203" pitchFamily="34" charset="0"/>
                <a:ea typeface="Segoe UI" panose="020B0502040204020203" pitchFamily="34" charset="0"/>
                <a:cs typeface="Segoe UI" panose="020B0502040204020203" pitchFamily="34" charset="0"/>
              </a:rPr>
              <a:t>.</a:t>
            </a:r>
          </a:p>
          <a:p>
            <a:pPr lvl="0"/>
            <a:endParaRPr lang="en-US" dirty="0">
              <a:latin typeface="Segoe UI" panose="020B0502040204020203" pitchFamily="34" charset="0"/>
              <a:ea typeface="Segoe UI" panose="020B0502040204020203" pitchFamily="34" charset="0"/>
              <a:cs typeface="Segoe UI" panose="020B0502040204020203" pitchFamily="34" charset="0"/>
            </a:endParaRPr>
          </a:p>
          <a:p>
            <a:pPr lvl="0"/>
            <a:r>
              <a:rPr lang="en-US" b="1" dirty="0">
                <a:latin typeface="Segoe UI" panose="020B0502040204020203" pitchFamily="34" charset="0"/>
                <a:ea typeface="Segoe UI" panose="020B0502040204020203" pitchFamily="34" charset="0"/>
                <a:cs typeface="Segoe UI" panose="020B0502040204020203" pitchFamily="34" charset="0"/>
              </a:rPr>
              <a:t>Power Manager:</a:t>
            </a:r>
            <a:r>
              <a:rPr lang="en-US" dirty="0">
                <a:latin typeface="Segoe UI" panose="020B0502040204020203" pitchFamily="34" charset="0"/>
                <a:ea typeface="Segoe UI" panose="020B0502040204020203" pitchFamily="34" charset="0"/>
                <a:cs typeface="Segoe UI" panose="020B0502040204020203" pitchFamily="34" charset="0"/>
              </a:rPr>
              <a:t> the power manager deals with power events and generates power IRPs. It coordinates these power events when several devices send a request to be turned off it determines the best way of doing this.</a:t>
            </a:r>
          </a:p>
          <a:p>
            <a:r>
              <a:rPr lang="en-US" dirty="0">
                <a:latin typeface="Segoe UI" panose="020B0502040204020203" pitchFamily="34" charset="0"/>
                <a:ea typeface="Segoe UI" panose="020B0502040204020203" pitchFamily="34" charset="0"/>
                <a:cs typeface="Segoe UI" panose="020B0502040204020203" pitchFamily="34" charset="0"/>
              </a:rPr>
              <a:t>The display system has been moved from user mode into the kernel mode as a device driver contained in the file </a:t>
            </a:r>
            <a:r>
              <a:rPr lang="en-US" i="1" dirty="0">
                <a:latin typeface="Segoe UI" panose="020B0502040204020203" pitchFamily="34" charset="0"/>
                <a:ea typeface="Segoe UI" panose="020B0502040204020203" pitchFamily="34" charset="0"/>
                <a:cs typeface="Segoe UI" panose="020B0502040204020203" pitchFamily="34" charset="0"/>
              </a:rPr>
              <a:t>Win32k.sys</a:t>
            </a:r>
            <a:r>
              <a:rPr lang="en-US" dirty="0">
                <a:latin typeface="Segoe UI" panose="020B0502040204020203" pitchFamily="34" charset="0"/>
                <a:ea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530946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2" name="Shape 322"/>
          <p:cNvPicPr preferRelativeResize="0"/>
          <p:nvPr/>
        </p:nvPicPr>
        <p:blipFill>
          <a:blip r:embed="rId3">
            <a:alphaModFix/>
          </a:blip>
          <a:stretch>
            <a:fillRect/>
          </a:stretch>
        </p:blipFill>
        <p:spPr>
          <a:xfrm>
            <a:off x="933525" y="1845000"/>
            <a:ext cx="10221349" cy="4217603"/>
          </a:xfrm>
          <a:prstGeom prst="rect">
            <a:avLst/>
          </a:prstGeom>
          <a:noFill/>
          <a:ln>
            <a:noFill/>
          </a:ln>
        </p:spPr>
      </p:pic>
      <p:sp>
        <p:nvSpPr>
          <p:cNvPr id="323" name="Shape 323"/>
          <p:cNvSpPr txBox="1"/>
          <p:nvPr/>
        </p:nvSpPr>
        <p:spPr>
          <a:xfrm>
            <a:off x="4295800" y="908720"/>
            <a:ext cx="4594301" cy="538200"/>
          </a:xfrm>
          <a:prstGeom prst="rect">
            <a:avLst/>
          </a:prstGeom>
          <a:noFill/>
          <a:ln>
            <a:noFill/>
          </a:ln>
        </p:spPr>
        <p:txBody>
          <a:bodyPr wrap="square" lIns="91425" tIns="91425" rIns="91425" bIns="91425" anchor="t" anchorCtr="0">
            <a:noAutofit/>
          </a:bodyPr>
          <a:lstStyle/>
          <a:p>
            <a:pPr marL="0" lvl="0" indent="0">
              <a:spcBef>
                <a:spcPts val="0"/>
              </a:spcBef>
              <a:buNone/>
            </a:pPr>
            <a:r>
              <a:rPr lang="en-US" sz="2600" b="1" dirty="0" smtClean="0">
                <a:solidFill>
                  <a:srgbClr val="0098C7"/>
                </a:solidFill>
                <a:latin typeface="Times New Roman"/>
                <a:ea typeface="Times New Roman"/>
                <a:cs typeface="Times New Roman"/>
                <a:sym typeface="Times New Roman"/>
              </a:rPr>
              <a:t> Windows Booting </a:t>
            </a:r>
            <a:r>
              <a:rPr lang="en-US" sz="2600" b="1" dirty="0">
                <a:solidFill>
                  <a:srgbClr val="0098C7"/>
                </a:solidFill>
                <a:latin typeface="Times New Roman"/>
                <a:ea typeface="Times New Roman"/>
                <a:cs typeface="Times New Roman"/>
                <a:sym typeface="Times New Roman"/>
              </a:rPr>
              <a:t>Process</a:t>
            </a:r>
          </a:p>
        </p:txBody>
      </p:sp>
    </p:spTree>
    <p:extLst>
      <p:ext uri="{BB962C8B-B14F-4D97-AF65-F5344CB8AC3E}">
        <p14:creationId xmlns:p14="http://schemas.microsoft.com/office/powerpoint/2010/main" val="355412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Shape 191"/>
          <p:cNvSpPr txBox="1">
            <a:spLocks noGrp="1"/>
          </p:cNvSpPr>
          <p:nvPr>
            <p:ph type="body" idx="4294967295"/>
          </p:nvPr>
        </p:nvSpPr>
        <p:spPr>
          <a:xfrm>
            <a:off x="0" y="1412875"/>
            <a:ext cx="3074988" cy="800100"/>
          </a:xfrm>
          <a:prstGeom prst="rect">
            <a:avLst/>
          </a:prstGeom>
        </p:spPr>
        <p:txBody>
          <a:bodyPr wrap="square" lIns="121900" tIns="121900" rIns="121900" bIns="121900" anchor="b" anchorCtr="0">
            <a:noAutofit/>
          </a:bodyPr>
          <a:lstStyle/>
          <a:p>
            <a:pPr marL="0" lvl="0" indent="0" rtl="0">
              <a:spcBef>
                <a:spcPts val="0"/>
              </a:spcBef>
              <a:buNone/>
            </a:pPr>
            <a:r>
              <a:rPr lang="en-US" sz="2400" b="1" dirty="0">
                <a:solidFill>
                  <a:srgbClr val="0098C7"/>
                </a:solidFill>
                <a:latin typeface="Times New Roman"/>
                <a:ea typeface="Times New Roman"/>
                <a:cs typeface="Times New Roman"/>
                <a:sym typeface="Times New Roman"/>
              </a:rPr>
              <a:t>What is Computer?</a:t>
            </a:r>
          </a:p>
        </p:txBody>
      </p:sp>
      <p:sp>
        <p:nvSpPr>
          <p:cNvPr id="192" name="Shape 192"/>
          <p:cNvSpPr txBox="1">
            <a:spLocks noGrp="1"/>
          </p:cNvSpPr>
          <p:nvPr>
            <p:ph type="body" idx="4294967295"/>
          </p:nvPr>
        </p:nvSpPr>
        <p:spPr>
          <a:xfrm>
            <a:off x="0" y="2289175"/>
            <a:ext cx="4608513" cy="4178300"/>
          </a:xfrm>
          <a:prstGeom prst="rect">
            <a:avLst/>
          </a:prstGeom>
        </p:spPr>
        <p:txBody>
          <a:bodyPr wrap="square" lIns="121900" tIns="121900" rIns="121900" bIns="121900" anchor="t" anchorCtr="0">
            <a:noAutofit/>
          </a:bodyPr>
          <a:lstStyle/>
          <a:p>
            <a:r>
              <a:rPr lang="en-US" sz="2000" dirty="0">
                <a:solidFill>
                  <a:schemeClr val="tx1">
                    <a:lumMod val="75000"/>
                    <a:lumOff val="25000"/>
                  </a:schemeClr>
                </a:solidFill>
              </a:rPr>
              <a:t>A computer is a programmable electronic device designed to accept data, perform prescribed mathematical and logical operations at high speed, and display the results of these operations, all under the control of software.</a:t>
            </a:r>
          </a:p>
        </p:txBody>
      </p:sp>
      <p:pic>
        <p:nvPicPr>
          <p:cNvPr id="2" name="Picture 1"/>
          <p:cNvPicPr>
            <a:picLocks noChangeAspect="1"/>
          </p:cNvPicPr>
          <p:nvPr/>
        </p:nvPicPr>
        <p:blipFill>
          <a:blip r:embed="rId3"/>
          <a:stretch>
            <a:fillRect/>
          </a:stretch>
        </p:blipFill>
        <p:spPr>
          <a:xfrm>
            <a:off x="4843024" y="1607199"/>
            <a:ext cx="6593799" cy="4193100"/>
          </a:xfrm>
          <a:prstGeom prst="rect">
            <a:avLst/>
          </a:prstGeom>
        </p:spPr>
      </p:pic>
    </p:spTree>
    <p:extLst>
      <p:ext uri="{BB962C8B-B14F-4D97-AF65-F5344CB8AC3E}">
        <p14:creationId xmlns:p14="http://schemas.microsoft.com/office/powerpoint/2010/main" val="29585419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p:nvPr/>
        </p:nvSpPr>
        <p:spPr>
          <a:xfrm>
            <a:off x="395453" y="1677408"/>
            <a:ext cx="2238600" cy="588300"/>
          </a:xfrm>
          <a:prstGeom prst="rect">
            <a:avLst/>
          </a:prstGeom>
          <a:solidFill>
            <a:srgbClr val="C0F0FE"/>
          </a:solidFill>
          <a:ln w="25400" cap="flat" cmpd="sng">
            <a:solidFill>
              <a:srgbClr val="998C85"/>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200" b="1">
                <a:solidFill>
                  <a:srgbClr val="4D4541"/>
                </a:solidFill>
                <a:latin typeface="Arial"/>
                <a:ea typeface="Arial"/>
                <a:cs typeface="Arial"/>
                <a:sym typeface="Arial"/>
              </a:rPr>
              <a:t>SMPS</a:t>
            </a:r>
          </a:p>
        </p:txBody>
      </p:sp>
      <p:sp>
        <p:nvSpPr>
          <p:cNvPr id="330" name="Shape 330"/>
          <p:cNvSpPr/>
          <p:nvPr/>
        </p:nvSpPr>
        <p:spPr>
          <a:xfrm>
            <a:off x="4770687" y="2412823"/>
            <a:ext cx="2747400" cy="588300"/>
          </a:xfrm>
          <a:prstGeom prst="rect">
            <a:avLst/>
          </a:prstGeom>
          <a:solidFill>
            <a:srgbClr val="C0F0FE"/>
          </a:solidFill>
          <a:ln w="25400" cap="flat" cmpd="sng">
            <a:solidFill>
              <a:srgbClr val="998C85"/>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200" b="1">
                <a:solidFill>
                  <a:srgbClr val="4D4541"/>
                </a:solidFill>
                <a:latin typeface="Arial"/>
                <a:ea typeface="Arial"/>
                <a:cs typeface="Arial"/>
                <a:sym typeface="Arial"/>
              </a:rPr>
              <a:t>Ntoskrnl.exe</a:t>
            </a:r>
          </a:p>
          <a:p>
            <a:pPr marL="0" marR="0" lvl="0" indent="0" algn="ctr" rtl="0">
              <a:spcBef>
                <a:spcPts val="0"/>
              </a:spcBef>
              <a:buNone/>
            </a:pPr>
            <a:r>
              <a:rPr lang="en-US" sz="1200" b="1">
                <a:solidFill>
                  <a:srgbClr val="4D4541"/>
                </a:solidFill>
                <a:latin typeface="Arial"/>
                <a:ea typeface="Arial"/>
                <a:cs typeface="Arial"/>
                <a:sym typeface="Arial"/>
              </a:rPr>
              <a:t>Phase 1</a:t>
            </a:r>
          </a:p>
        </p:txBody>
      </p:sp>
      <p:sp>
        <p:nvSpPr>
          <p:cNvPr id="331" name="Shape 331"/>
          <p:cNvSpPr/>
          <p:nvPr/>
        </p:nvSpPr>
        <p:spPr>
          <a:xfrm>
            <a:off x="4770687" y="3368947"/>
            <a:ext cx="2747400" cy="514800"/>
          </a:xfrm>
          <a:prstGeom prst="rect">
            <a:avLst/>
          </a:prstGeom>
          <a:solidFill>
            <a:srgbClr val="C0F0FE"/>
          </a:solidFill>
          <a:ln w="25400" cap="flat" cmpd="sng">
            <a:solidFill>
              <a:srgbClr val="998C85"/>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200" b="1">
                <a:solidFill>
                  <a:srgbClr val="4D4541"/>
                </a:solidFill>
                <a:latin typeface="Arial"/>
                <a:ea typeface="Arial"/>
                <a:cs typeface="Arial"/>
                <a:sym typeface="Arial"/>
              </a:rPr>
              <a:t>Smss.exe</a:t>
            </a:r>
          </a:p>
        </p:txBody>
      </p:sp>
      <p:sp>
        <p:nvSpPr>
          <p:cNvPr id="332" name="Shape 332"/>
          <p:cNvSpPr/>
          <p:nvPr/>
        </p:nvSpPr>
        <p:spPr>
          <a:xfrm>
            <a:off x="4770687" y="4251522"/>
            <a:ext cx="2747400" cy="514800"/>
          </a:xfrm>
          <a:prstGeom prst="rect">
            <a:avLst/>
          </a:prstGeom>
          <a:solidFill>
            <a:srgbClr val="C0F0FE"/>
          </a:solidFill>
          <a:ln w="25400" cap="flat" cmpd="sng">
            <a:solidFill>
              <a:srgbClr val="998C85"/>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200" b="1">
                <a:solidFill>
                  <a:srgbClr val="4D4541"/>
                </a:solidFill>
                <a:latin typeface="Arial"/>
                <a:ea typeface="Arial"/>
                <a:cs typeface="Arial"/>
                <a:sym typeface="Arial"/>
              </a:rPr>
              <a:t>Csrss.exe</a:t>
            </a:r>
          </a:p>
        </p:txBody>
      </p:sp>
      <p:sp>
        <p:nvSpPr>
          <p:cNvPr id="333" name="Shape 333"/>
          <p:cNvSpPr/>
          <p:nvPr/>
        </p:nvSpPr>
        <p:spPr>
          <a:xfrm>
            <a:off x="4770687" y="1456700"/>
            <a:ext cx="2747400" cy="514800"/>
          </a:xfrm>
          <a:prstGeom prst="rect">
            <a:avLst/>
          </a:prstGeom>
          <a:solidFill>
            <a:srgbClr val="C0F0FE"/>
          </a:solidFill>
          <a:ln w="25400" cap="flat" cmpd="sng">
            <a:solidFill>
              <a:srgbClr val="998C85"/>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200" b="1">
                <a:solidFill>
                  <a:srgbClr val="4D4541"/>
                </a:solidFill>
                <a:latin typeface="Arial"/>
                <a:ea typeface="Arial"/>
                <a:cs typeface="Arial"/>
                <a:sym typeface="Arial"/>
              </a:rPr>
              <a:t>Ntoskrnl.exe</a:t>
            </a:r>
          </a:p>
          <a:p>
            <a:pPr marL="0" marR="0" lvl="0" indent="0" algn="ctr" rtl="0">
              <a:spcBef>
                <a:spcPts val="0"/>
              </a:spcBef>
              <a:buNone/>
            </a:pPr>
            <a:r>
              <a:rPr lang="en-US" sz="1200" b="1">
                <a:solidFill>
                  <a:srgbClr val="4D4541"/>
                </a:solidFill>
                <a:latin typeface="Arial"/>
                <a:ea typeface="Arial"/>
                <a:cs typeface="Arial"/>
                <a:sym typeface="Arial"/>
              </a:rPr>
              <a:t>Phase 0</a:t>
            </a:r>
          </a:p>
        </p:txBody>
      </p:sp>
      <p:grpSp>
        <p:nvGrpSpPr>
          <p:cNvPr id="334" name="Shape 334"/>
          <p:cNvGrpSpPr/>
          <p:nvPr/>
        </p:nvGrpSpPr>
        <p:grpSpPr>
          <a:xfrm>
            <a:off x="4770656" y="5134172"/>
            <a:ext cx="3866573" cy="1103169"/>
            <a:chOff x="3563888" y="5301208"/>
            <a:chExt cx="2736428" cy="1080056"/>
          </a:xfrm>
        </p:grpSpPr>
        <p:sp>
          <p:nvSpPr>
            <p:cNvPr id="335" name="Shape 335"/>
            <p:cNvSpPr/>
            <p:nvPr/>
          </p:nvSpPr>
          <p:spPr>
            <a:xfrm>
              <a:off x="3563888" y="5301208"/>
              <a:ext cx="1944300" cy="648000"/>
            </a:xfrm>
            <a:prstGeom prst="rect">
              <a:avLst/>
            </a:prstGeom>
            <a:solidFill>
              <a:srgbClr val="C0F0FE"/>
            </a:solidFill>
            <a:ln w="25400" cap="flat" cmpd="sng">
              <a:solidFill>
                <a:srgbClr val="998C85"/>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200" b="1">
                  <a:solidFill>
                    <a:srgbClr val="4D4541"/>
                  </a:solidFill>
                  <a:latin typeface="Arial"/>
                  <a:ea typeface="Arial"/>
                  <a:cs typeface="Arial"/>
                  <a:sym typeface="Arial"/>
                </a:rPr>
                <a:t>Wininit.exe</a:t>
              </a:r>
            </a:p>
          </p:txBody>
        </p:sp>
        <p:sp>
          <p:nvSpPr>
            <p:cNvPr id="336" name="Shape 336"/>
            <p:cNvSpPr/>
            <p:nvPr/>
          </p:nvSpPr>
          <p:spPr>
            <a:xfrm>
              <a:off x="4716016" y="5805264"/>
              <a:ext cx="1584300" cy="576000"/>
            </a:xfrm>
            <a:prstGeom prst="rect">
              <a:avLst/>
            </a:prstGeom>
            <a:solidFill>
              <a:srgbClr val="C0F0FE"/>
            </a:solidFill>
            <a:ln w="25400" cap="flat" cmpd="sng">
              <a:solidFill>
                <a:srgbClr val="998C85"/>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200" b="1">
                  <a:solidFill>
                    <a:srgbClr val="4D4541"/>
                  </a:solidFill>
                  <a:latin typeface="Arial"/>
                  <a:ea typeface="Arial"/>
                  <a:cs typeface="Arial"/>
                  <a:sym typeface="Arial"/>
                </a:rPr>
                <a:t>Services.exe</a:t>
              </a:r>
            </a:p>
            <a:p>
              <a:pPr marL="0" marR="0" lvl="0" indent="0" algn="ctr" rtl="0">
                <a:spcBef>
                  <a:spcPts val="0"/>
                </a:spcBef>
                <a:buNone/>
              </a:pPr>
              <a:r>
                <a:rPr lang="en-US" sz="1200" b="1">
                  <a:solidFill>
                    <a:srgbClr val="4D4541"/>
                  </a:solidFill>
                  <a:latin typeface="Arial"/>
                  <a:ea typeface="Arial"/>
                  <a:cs typeface="Arial"/>
                  <a:sym typeface="Arial"/>
                </a:rPr>
                <a:t>Lsass.exe</a:t>
              </a:r>
            </a:p>
          </p:txBody>
        </p:sp>
      </p:grpSp>
      <p:sp>
        <p:nvSpPr>
          <p:cNvPr id="337" name="Shape 337"/>
          <p:cNvSpPr/>
          <p:nvPr/>
        </p:nvSpPr>
        <p:spPr>
          <a:xfrm>
            <a:off x="395526" y="2486371"/>
            <a:ext cx="2238600" cy="514800"/>
          </a:xfrm>
          <a:prstGeom prst="rect">
            <a:avLst/>
          </a:prstGeom>
          <a:solidFill>
            <a:srgbClr val="C0F0FE"/>
          </a:solidFill>
          <a:ln w="25400" cap="flat" cmpd="sng">
            <a:solidFill>
              <a:srgbClr val="998C85"/>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200" b="1">
                <a:solidFill>
                  <a:srgbClr val="4D4541"/>
                </a:solidFill>
                <a:latin typeface="Arial"/>
                <a:ea typeface="Arial"/>
                <a:cs typeface="Arial"/>
                <a:sym typeface="Arial"/>
              </a:rPr>
              <a:t>BIOS (POST)</a:t>
            </a:r>
          </a:p>
        </p:txBody>
      </p:sp>
      <p:sp>
        <p:nvSpPr>
          <p:cNvPr id="338" name="Shape 338"/>
          <p:cNvSpPr/>
          <p:nvPr/>
        </p:nvSpPr>
        <p:spPr>
          <a:xfrm>
            <a:off x="395526" y="3442494"/>
            <a:ext cx="2238600" cy="514800"/>
          </a:xfrm>
          <a:prstGeom prst="rect">
            <a:avLst/>
          </a:prstGeom>
          <a:solidFill>
            <a:srgbClr val="C0F0FE"/>
          </a:solidFill>
          <a:ln w="25400" cap="flat" cmpd="sng">
            <a:solidFill>
              <a:srgbClr val="998C85"/>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200" b="1">
                <a:solidFill>
                  <a:srgbClr val="4D4541"/>
                </a:solidFill>
                <a:latin typeface="Arial"/>
                <a:ea typeface="Arial"/>
                <a:cs typeface="Arial"/>
                <a:sym typeface="Arial"/>
              </a:rPr>
              <a:t>MBR</a:t>
            </a:r>
          </a:p>
        </p:txBody>
      </p:sp>
      <p:sp>
        <p:nvSpPr>
          <p:cNvPr id="339" name="Shape 339"/>
          <p:cNvSpPr/>
          <p:nvPr/>
        </p:nvSpPr>
        <p:spPr>
          <a:xfrm>
            <a:off x="395526" y="5354741"/>
            <a:ext cx="2238600" cy="514800"/>
          </a:xfrm>
          <a:prstGeom prst="rect">
            <a:avLst/>
          </a:prstGeom>
          <a:solidFill>
            <a:srgbClr val="C0F0FE"/>
          </a:solidFill>
          <a:ln w="25400" cap="flat" cmpd="sng">
            <a:solidFill>
              <a:srgbClr val="998C85"/>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200" b="1">
                <a:solidFill>
                  <a:srgbClr val="4D4541"/>
                </a:solidFill>
                <a:latin typeface="Arial"/>
                <a:ea typeface="Arial"/>
                <a:cs typeface="Arial"/>
                <a:sym typeface="Arial"/>
              </a:rPr>
              <a:t>Winload.exe</a:t>
            </a:r>
          </a:p>
        </p:txBody>
      </p:sp>
      <p:sp>
        <p:nvSpPr>
          <p:cNvPr id="340" name="Shape 340"/>
          <p:cNvSpPr/>
          <p:nvPr/>
        </p:nvSpPr>
        <p:spPr>
          <a:xfrm>
            <a:off x="9145849" y="1456700"/>
            <a:ext cx="2238600" cy="514800"/>
          </a:xfrm>
          <a:prstGeom prst="rect">
            <a:avLst/>
          </a:prstGeom>
          <a:solidFill>
            <a:srgbClr val="C0F0FE"/>
          </a:solidFill>
          <a:ln w="25400" cap="flat" cmpd="sng">
            <a:solidFill>
              <a:srgbClr val="998C85"/>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200" b="1">
                <a:solidFill>
                  <a:srgbClr val="4D4541"/>
                </a:solidFill>
                <a:latin typeface="Arial"/>
                <a:ea typeface="Arial"/>
                <a:cs typeface="Arial"/>
                <a:sym typeface="Arial"/>
              </a:rPr>
              <a:t>Winlogon.exe</a:t>
            </a:r>
          </a:p>
        </p:txBody>
      </p:sp>
      <p:sp>
        <p:nvSpPr>
          <p:cNvPr id="341" name="Shape 341"/>
          <p:cNvSpPr/>
          <p:nvPr/>
        </p:nvSpPr>
        <p:spPr>
          <a:xfrm>
            <a:off x="9145849" y="3368947"/>
            <a:ext cx="2238600" cy="588300"/>
          </a:xfrm>
          <a:prstGeom prst="rect">
            <a:avLst/>
          </a:prstGeom>
          <a:solidFill>
            <a:srgbClr val="C0F0FE"/>
          </a:solidFill>
          <a:ln w="25400" cap="flat" cmpd="sng">
            <a:solidFill>
              <a:srgbClr val="998C85"/>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200" b="1">
                <a:solidFill>
                  <a:srgbClr val="4D4541"/>
                </a:solidFill>
                <a:latin typeface="Arial"/>
                <a:ea typeface="Arial"/>
                <a:cs typeface="Arial"/>
                <a:sym typeface="Arial"/>
              </a:rPr>
              <a:t>dwm.exe</a:t>
            </a:r>
          </a:p>
        </p:txBody>
      </p:sp>
      <p:sp>
        <p:nvSpPr>
          <p:cNvPr id="342" name="Shape 342"/>
          <p:cNvSpPr/>
          <p:nvPr/>
        </p:nvSpPr>
        <p:spPr>
          <a:xfrm>
            <a:off x="9145849" y="4398618"/>
            <a:ext cx="2238600" cy="588300"/>
          </a:xfrm>
          <a:prstGeom prst="rect">
            <a:avLst/>
          </a:prstGeom>
          <a:solidFill>
            <a:srgbClr val="C0F0FE"/>
          </a:solidFill>
          <a:ln w="25400" cap="flat" cmpd="sng">
            <a:solidFill>
              <a:srgbClr val="998C85"/>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200" b="1">
                <a:solidFill>
                  <a:srgbClr val="4D4541"/>
                </a:solidFill>
                <a:latin typeface="Arial"/>
                <a:ea typeface="Arial"/>
                <a:cs typeface="Arial"/>
                <a:sym typeface="Arial"/>
              </a:rPr>
              <a:t>Userinit.exe</a:t>
            </a:r>
          </a:p>
        </p:txBody>
      </p:sp>
      <p:sp>
        <p:nvSpPr>
          <p:cNvPr id="343" name="Shape 343"/>
          <p:cNvSpPr/>
          <p:nvPr/>
        </p:nvSpPr>
        <p:spPr>
          <a:xfrm>
            <a:off x="9145849" y="2339275"/>
            <a:ext cx="2238600" cy="588300"/>
          </a:xfrm>
          <a:prstGeom prst="rect">
            <a:avLst/>
          </a:prstGeom>
          <a:solidFill>
            <a:srgbClr val="C0F0FE"/>
          </a:solidFill>
          <a:ln w="25400" cap="flat" cmpd="sng">
            <a:solidFill>
              <a:srgbClr val="998C85"/>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200" b="1">
                <a:solidFill>
                  <a:srgbClr val="4D4541"/>
                </a:solidFill>
                <a:latin typeface="Arial"/>
                <a:ea typeface="Arial"/>
                <a:cs typeface="Arial"/>
                <a:sym typeface="Arial"/>
              </a:rPr>
              <a:t>logonUI.exe</a:t>
            </a:r>
          </a:p>
        </p:txBody>
      </p:sp>
      <p:grpSp>
        <p:nvGrpSpPr>
          <p:cNvPr id="344" name="Shape 344"/>
          <p:cNvGrpSpPr/>
          <p:nvPr/>
        </p:nvGrpSpPr>
        <p:grpSpPr>
          <a:xfrm>
            <a:off x="395523" y="4398681"/>
            <a:ext cx="3459617" cy="735449"/>
            <a:chOff x="395536" y="4437112"/>
            <a:chExt cx="2448420" cy="720040"/>
          </a:xfrm>
        </p:grpSpPr>
        <p:sp>
          <p:nvSpPr>
            <p:cNvPr id="345" name="Shape 345"/>
            <p:cNvSpPr/>
            <p:nvPr/>
          </p:nvSpPr>
          <p:spPr>
            <a:xfrm>
              <a:off x="395536" y="4437112"/>
              <a:ext cx="1584300" cy="504000"/>
            </a:xfrm>
            <a:prstGeom prst="rect">
              <a:avLst/>
            </a:prstGeom>
            <a:solidFill>
              <a:srgbClr val="C0F0FE"/>
            </a:solidFill>
            <a:ln w="25400" cap="flat" cmpd="sng">
              <a:solidFill>
                <a:srgbClr val="998C85"/>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200" b="1">
                  <a:solidFill>
                    <a:srgbClr val="4D4541"/>
                  </a:solidFill>
                  <a:latin typeface="Arial"/>
                  <a:ea typeface="Arial"/>
                  <a:cs typeface="Arial"/>
                  <a:sym typeface="Arial"/>
                </a:rPr>
                <a:t>Bootmgr</a:t>
              </a:r>
            </a:p>
          </p:txBody>
        </p:sp>
        <p:sp>
          <p:nvSpPr>
            <p:cNvPr id="346" name="Shape 346"/>
            <p:cNvSpPr/>
            <p:nvPr/>
          </p:nvSpPr>
          <p:spPr>
            <a:xfrm>
              <a:off x="1475656" y="4797152"/>
              <a:ext cx="1368300" cy="360000"/>
            </a:xfrm>
            <a:prstGeom prst="rect">
              <a:avLst/>
            </a:prstGeom>
            <a:solidFill>
              <a:srgbClr val="C0F0FE"/>
            </a:solidFill>
            <a:ln w="25400" cap="flat" cmpd="sng">
              <a:solidFill>
                <a:srgbClr val="998C85"/>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200" b="1">
                  <a:solidFill>
                    <a:srgbClr val="4D4541"/>
                  </a:solidFill>
                  <a:latin typeface="Arial"/>
                  <a:ea typeface="Arial"/>
                  <a:cs typeface="Arial"/>
                  <a:sym typeface="Arial"/>
                </a:rPr>
                <a:t>Winresume.exe</a:t>
              </a:r>
            </a:p>
          </p:txBody>
        </p:sp>
      </p:grpSp>
      <p:cxnSp>
        <p:nvCxnSpPr>
          <p:cNvPr id="347" name="Shape 347"/>
          <p:cNvCxnSpPr>
            <a:stCxn id="329" idx="2"/>
            <a:endCxn id="337" idx="0"/>
          </p:cNvCxnSpPr>
          <p:nvPr/>
        </p:nvCxnSpPr>
        <p:spPr>
          <a:xfrm>
            <a:off x="1514753" y="2265708"/>
            <a:ext cx="73" cy="220663"/>
          </a:xfrm>
          <a:prstGeom prst="straightConnector1">
            <a:avLst/>
          </a:prstGeom>
          <a:noFill/>
          <a:ln w="9525" cap="flat" cmpd="sng">
            <a:solidFill>
              <a:srgbClr val="004C63"/>
            </a:solidFill>
            <a:prstDash val="solid"/>
            <a:round/>
            <a:headEnd type="none" w="med" len="med"/>
            <a:tailEnd type="stealth" w="lg" len="lg"/>
          </a:ln>
        </p:spPr>
      </p:cxnSp>
      <p:cxnSp>
        <p:nvCxnSpPr>
          <p:cNvPr id="348" name="Shape 348"/>
          <p:cNvCxnSpPr>
            <a:stCxn id="337" idx="2"/>
            <a:endCxn id="338" idx="0"/>
          </p:cNvCxnSpPr>
          <p:nvPr/>
        </p:nvCxnSpPr>
        <p:spPr>
          <a:xfrm>
            <a:off x="1514826" y="3001171"/>
            <a:ext cx="0" cy="441300"/>
          </a:xfrm>
          <a:prstGeom prst="straightConnector1">
            <a:avLst/>
          </a:prstGeom>
          <a:noFill/>
          <a:ln w="9525" cap="flat" cmpd="sng">
            <a:solidFill>
              <a:srgbClr val="004C63"/>
            </a:solidFill>
            <a:prstDash val="solid"/>
            <a:round/>
            <a:headEnd type="none" w="med" len="med"/>
            <a:tailEnd type="stealth" w="lg" len="lg"/>
          </a:ln>
        </p:spPr>
      </p:cxnSp>
      <p:cxnSp>
        <p:nvCxnSpPr>
          <p:cNvPr id="349" name="Shape 349"/>
          <p:cNvCxnSpPr>
            <a:stCxn id="338" idx="2"/>
            <a:endCxn id="345" idx="0"/>
          </p:cNvCxnSpPr>
          <p:nvPr/>
        </p:nvCxnSpPr>
        <p:spPr>
          <a:xfrm>
            <a:off x="1514826" y="3957294"/>
            <a:ext cx="0" cy="441300"/>
          </a:xfrm>
          <a:prstGeom prst="straightConnector1">
            <a:avLst/>
          </a:prstGeom>
          <a:noFill/>
          <a:ln w="9525" cap="flat" cmpd="sng">
            <a:solidFill>
              <a:srgbClr val="004C63"/>
            </a:solidFill>
            <a:prstDash val="solid"/>
            <a:round/>
            <a:headEnd type="none" w="med" len="med"/>
            <a:tailEnd type="stealth" w="lg" len="lg"/>
          </a:ln>
        </p:spPr>
      </p:cxnSp>
      <p:cxnSp>
        <p:nvCxnSpPr>
          <p:cNvPr id="350" name="Shape 350"/>
          <p:cNvCxnSpPr>
            <a:stCxn id="345" idx="2"/>
            <a:endCxn id="339" idx="0"/>
          </p:cNvCxnSpPr>
          <p:nvPr/>
        </p:nvCxnSpPr>
        <p:spPr>
          <a:xfrm>
            <a:off x="1514830" y="4913467"/>
            <a:ext cx="0" cy="441300"/>
          </a:xfrm>
          <a:prstGeom prst="straightConnector1">
            <a:avLst/>
          </a:prstGeom>
          <a:noFill/>
          <a:ln w="9525" cap="flat" cmpd="sng">
            <a:solidFill>
              <a:srgbClr val="004C63"/>
            </a:solidFill>
            <a:prstDash val="solid"/>
            <a:round/>
            <a:headEnd type="none" w="med" len="med"/>
            <a:tailEnd type="stealth" w="lg" len="lg"/>
          </a:ln>
        </p:spPr>
      </p:cxnSp>
      <p:cxnSp>
        <p:nvCxnSpPr>
          <p:cNvPr id="351" name="Shape 351"/>
          <p:cNvCxnSpPr>
            <a:stCxn id="333" idx="2"/>
            <a:endCxn id="330" idx="0"/>
          </p:cNvCxnSpPr>
          <p:nvPr/>
        </p:nvCxnSpPr>
        <p:spPr>
          <a:xfrm>
            <a:off x="6144387" y="1971500"/>
            <a:ext cx="0" cy="441300"/>
          </a:xfrm>
          <a:prstGeom prst="straightConnector1">
            <a:avLst/>
          </a:prstGeom>
          <a:noFill/>
          <a:ln w="9525" cap="flat" cmpd="sng">
            <a:solidFill>
              <a:srgbClr val="004C63"/>
            </a:solidFill>
            <a:prstDash val="solid"/>
            <a:round/>
            <a:headEnd type="none" w="med" len="med"/>
            <a:tailEnd type="stealth" w="lg" len="lg"/>
          </a:ln>
        </p:spPr>
      </p:cxnSp>
      <p:cxnSp>
        <p:nvCxnSpPr>
          <p:cNvPr id="352" name="Shape 352"/>
          <p:cNvCxnSpPr>
            <a:stCxn id="330" idx="2"/>
            <a:endCxn id="331" idx="0"/>
          </p:cNvCxnSpPr>
          <p:nvPr/>
        </p:nvCxnSpPr>
        <p:spPr>
          <a:xfrm>
            <a:off x="6144387" y="3001123"/>
            <a:ext cx="0" cy="367800"/>
          </a:xfrm>
          <a:prstGeom prst="straightConnector1">
            <a:avLst/>
          </a:prstGeom>
          <a:noFill/>
          <a:ln w="9525" cap="flat" cmpd="sng">
            <a:solidFill>
              <a:srgbClr val="004C63"/>
            </a:solidFill>
            <a:prstDash val="solid"/>
            <a:round/>
            <a:headEnd type="none" w="med" len="med"/>
            <a:tailEnd type="stealth" w="lg" len="lg"/>
          </a:ln>
        </p:spPr>
      </p:cxnSp>
      <p:cxnSp>
        <p:nvCxnSpPr>
          <p:cNvPr id="353" name="Shape 353"/>
          <p:cNvCxnSpPr/>
          <p:nvPr/>
        </p:nvCxnSpPr>
        <p:spPr>
          <a:xfrm>
            <a:off x="6093411" y="3883782"/>
            <a:ext cx="0" cy="367800"/>
          </a:xfrm>
          <a:prstGeom prst="straightConnector1">
            <a:avLst/>
          </a:prstGeom>
          <a:noFill/>
          <a:ln w="9525" cap="flat" cmpd="sng">
            <a:solidFill>
              <a:srgbClr val="004C63"/>
            </a:solidFill>
            <a:prstDash val="solid"/>
            <a:round/>
            <a:headEnd type="none" w="med" len="med"/>
            <a:tailEnd type="stealth" w="lg" len="lg"/>
          </a:ln>
        </p:spPr>
      </p:cxnSp>
      <p:cxnSp>
        <p:nvCxnSpPr>
          <p:cNvPr id="354" name="Shape 354"/>
          <p:cNvCxnSpPr/>
          <p:nvPr/>
        </p:nvCxnSpPr>
        <p:spPr>
          <a:xfrm>
            <a:off x="6093411" y="4766358"/>
            <a:ext cx="0" cy="367800"/>
          </a:xfrm>
          <a:prstGeom prst="straightConnector1">
            <a:avLst/>
          </a:prstGeom>
          <a:noFill/>
          <a:ln w="9525" cap="flat" cmpd="sng">
            <a:solidFill>
              <a:srgbClr val="004C63"/>
            </a:solidFill>
            <a:prstDash val="solid"/>
            <a:round/>
            <a:headEnd type="none" w="med" len="med"/>
            <a:tailEnd type="stealth" w="lg" len="lg"/>
          </a:ln>
        </p:spPr>
      </p:cxnSp>
      <p:cxnSp>
        <p:nvCxnSpPr>
          <p:cNvPr id="355" name="Shape 355"/>
          <p:cNvCxnSpPr/>
          <p:nvPr/>
        </p:nvCxnSpPr>
        <p:spPr>
          <a:xfrm>
            <a:off x="10265076" y="1971536"/>
            <a:ext cx="0" cy="367800"/>
          </a:xfrm>
          <a:prstGeom prst="straightConnector1">
            <a:avLst/>
          </a:prstGeom>
          <a:noFill/>
          <a:ln w="9525" cap="flat" cmpd="sng">
            <a:solidFill>
              <a:srgbClr val="004C63"/>
            </a:solidFill>
            <a:prstDash val="solid"/>
            <a:round/>
            <a:headEnd type="none" w="med" len="med"/>
            <a:tailEnd type="stealth" w="lg" len="lg"/>
          </a:ln>
        </p:spPr>
      </p:cxnSp>
      <p:cxnSp>
        <p:nvCxnSpPr>
          <p:cNvPr id="356" name="Shape 356"/>
          <p:cNvCxnSpPr>
            <a:stCxn id="343" idx="2"/>
            <a:endCxn id="341" idx="0"/>
          </p:cNvCxnSpPr>
          <p:nvPr/>
        </p:nvCxnSpPr>
        <p:spPr>
          <a:xfrm>
            <a:off x="10265149" y="2927575"/>
            <a:ext cx="0" cy="441300"/>
          </a:xfrm>
          <a:prstGeom prst="straightConnector1">
            <a:avLst/>
          </a:prstGeom>
          <a:noFill/>
          <a:ln w="9525" cap="flat" cmpd="sng">
            <a:solidFill>
              <a:srgbClr val="004C63"/>
            </a:solidFill>
            <a:prstDash val="solid"/>
            <a:round/>
            <a:headEnd type="none" w="med" len="med"/>
            <a:tailEnd type="stealth" w="lg" len="lg"/>
          </a:ln>
        </p:spPr>
      </p:cxnSp>
      <p:cxnSp>
        <p:nvCxnSpPr>
          <p:cNvPr id="357" name="Shape 357"/>
          <p:cNvCxnSpPr>
            <a:stCxn id="341" idx="2"/>
            <a:endCxn id="342" idx="0"/>
          </p:cNvCxnSpPr>
          <p:nvPr/>
        </p:nvCxnSpPr>
        <p:spPr>
          <a:xfrm>
            <a:off x="10265149" y="3957247"/>
            <a:ext cx="0" cy="441300"/>
          </a:xfrm>
          <a:prstGeom prst="straightConnector1">
            <a:avLst/>
          </a:prstGeom>
          <a:noFill/>
          <a:ln w="9525" cap="flat" cmpd="sng">
            <a:solidFill>
              <a:srgbClr val="004C63"/>
            </a:solidFill>
            <a:prstDash val="solid"/>
            <a:round/>
            <a:headEnd type="none" w="med" len="med"/>
            <a:tailEnd type="stealth" w="lg" len="lg"/>
          </a:ln>
        </p:spPr>
      </p:cxnSp>
      <p:cxnSp>
        <p:nvCxnSpPr>
          <p:cNvPr id="358" name="Shape 358"/>
          <p:cNvCxnSpPr>
            <a:stCxn id="339" idx="3"/>
            <a:endCxn id="333" idx="1"/>
          </p:cNvCxnSpPr>
          <p:nvPr/>
        </p:nvCxnSpPr>
        <p:spPr>
          <a:xfrm rot="10800000" flipH="1">
            <a:off x="2634126" y="1714241"/>
            <a:ext cx="2136600" cy="3897900"/>
          </a:xfrm>
          <a:prstGeom prst="bentConnector3">
            <a:avLst>
              <a:gd name="adj1" fmla="val 50001"/>
            </a:avLst>
          </a:prstGeom>
          <a:noFill/>
          <a:ln w="9525" cap="flat" cmpd="sng">
            <a:solidFill>
              <a:srgbClr val="004C63"/>
            </a:solidFill>
            <a:prstDash val="solid"/>
            <a:round/>
            <a:headEnd type="none" w="med" len="med"/>
            <a:tailEnd type="stealth" w="lg" len="lg"/>
          </a:ln>
        </p:spPr>
      </p:cxnSp>
      <p:cxnSp>
        <p:nvCxnSpPr>
          <p:cNvPr id="359" name="Shape 359"/>
          <p:cNvCxnSpPr>
            <a:endCxn id="340" idx="1"/>
          </p:cNvCxnSpPr>
          <p:nvPr/>
        </p:nvCxnSpPr>
        <p:spPr>
          <a:xfrm rot="-5400000">
            <a:off x="6568249" y="3071000"/>
            <a:ext cx="3934500" cy="1220700"/>
          </a:xfrm>
          <a:prstGeom prst="bentConnector2">
            <a:avLst/>
          </a:prstGeom>
          <a:noFill/>
          <a:ln w="9525" cap="flat" cmpd="sng">
            <a:solidFill>
              <a:srgbClr val="004C63"/>
            </a:solidFill>
            <a:prstDash val="solid"/>
            <a:round/>
            <a:headEnd type="none" w="med" len="med"/>
            <a:tailEnd type="stealth" w="lg" len="lg"/>
          </a:ln>
        </p:spPr>
      </p:cxnSp>
      <p:sp>
        <p:nvSpPr>
          <p:cNvPr id="360" name="Shape 360"/>
          <p:cNvSpPr/>
          <p:nvPr/>
        </p:nvSpPr>
        <p:spPr>
          <a:xfrm>
            <a:off x="9145849" y="5428289"/>
            <a:ext cx="2238600" cy="588300"/>
          </a:xfrm>
          <a:prstGeom prst="rect">
            <a:avLst/>
          </a:prstGeom>
          <a:solidFill>
            <a:srgbClr val="C0F0FE"/>
          </a:solidFill>
          <a:ln w="25400" cap="flat" cmpd="sng">
            <a:solidFill>
              <a:srgbClr val="998C85"/>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1200" b="1">
                <a:solidFill>
                  <a:srgbClr val="4D4541"/>
                </a:solidFill>
                <a:latin typeface="Arial"/>
                <a:ea typeface="Arial"/>
                <a:cs typeface="Arial"/>
                <a:sym typeface="Arial"/>
              </a:rPr>
              <a:t>Explorer.exe</a:t>
            </a:r>
          </a:p>
        </p:txBody>
      </p:sp>
      <p:cxnSp>
        <p:nvCxnSpPr>
          <p:cNvPr id="361" name="Shape 361"/>
          <p:cNvCxnSpPr/>
          <p:nvPr/>
        </p:nvCxnSpPr>
        <p:spPr>
          <a:xfrm>
            <a:off x="10265076" y="4987002"/>
            <a:ext cx="0" cy="441300"/>
          </a:xfrm>
          <a:prstGeom prst="straightConnector1">
            <a:avLst/>
          </a:prstGeom>
          <a:noFill/>
          <a:ln w="9525" cap="flat" cmpd="sng">
            <a:solidFill>
              <a:srgbClr val="004C63"/>
            </a:solidFill>
            <a:prstDash val="solid"/>
            <a:round/>
            <a:headEnd type="none" w="med" len="med"/>
            <a:tailEnd type="stealth" w="lg" len="lg"/>
          </a:ln>
        </p:spPr>
      </p:cxnSp>
    </p:spTree>
    <p:extLst>
      <p:ext uri="{BB962C8B-B14F-4D97-AF65-F5344CB8AC3E}">
        <p14:creationId xmlns:p14="http://schemas.microsoft.com/office/powerpoint/2010/main" val="3299967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20824" y="1023865"/>
            <a:ext cx="11409528" cy="892552"/>
          </a:xfrm>
          <a:prstGeom prst="rect">
            <a:avLst/>
          </a:prstGeom>
          <a:noFill/>
        </p:spPr>
        <p:txBody>
          <a:bodyPr wrap="square" rtlCol="0">
            <a:spAutoFit/>
          </a:bodyPr>
          <a:lstStyle/>
          <a:p>
            <a:r>
              <a:rPr lang="en-US" dirty="0" smtClean="0"/>
              <a:t>                                                                             </a:t>
            </a:r>
            <a:r>
              <a:rPr lang="en-US" sz="2400" dirty="0" smtClean="0"/>
              <a:t>Hibernation</a:t>
            </a:r>
            <a:endParaRPr lang="en-US" dirty="0" smtClean="0"/>
          </a:p>
          <a:p>
            <a:endParaRPr lang="en-US" dirty="0"/>
          </a:p>
          <a:p>
            <a:r>
              <a:rPr lang="en-US" dirty="0" smtClean="0"/>
              <a:t>  </a:t>
            </a:r>
            <a:endParaRPr lang="en-US" dirty="0"/>
          </a:p>
        </p:txBody>
      </p:sp>
      <p:pic>
        <p:nvPicPr>
          <p:cNvPr id="6" name="Picture 5"/>
          <p:cNvPicPr>
            <a:picLocks noChangeAspect="1"/>
          </p:cNvPicPr>
          <p:nvPr/>
        </p:nvPicPr>
        <p:blipFill>
          <a:blip r:embed="rId2"/>
          <a:stretch>
            <a:fillRect/>
          </a:stretch>
        </p:blipFill>
        <p:spPr>
          <a:xfrm>
            <a:off x="2639616" y="1916832"/>
            <a:ext cx="8001407" cy="4367774"/>
          </a:xfrm>
          <a:prstGeom prst="rect">
            <a:avLst/>
          </a:prstGeom>
        </p:spPr>
      </p:pic>
    </p:spTree>
    <p:extLst>
      <p:ext uri="{BB962C8B-B14F-4D97-AF65-F5344CB8AC3E}">
        <p14:creationId xmlns:p14="http://schemas.microsoft.com/office/powerpoint/2010/main" val="3002906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9100"/>
            <a:ext cx="8596313" cy="1320800"/>
          </a:xfrm>
        </p:spPr>
        <p:txBody>
          <a:bodyPr/>
          <a:lstStyle/>
          <a:p>
            <a:pPr algn="ctr"/>
            <a:r>
              <a:rPr lang="en-US" dirty="0" smtClean="0">
                <a:solidFill>
                  <a:schemeClr val="tx1"/>
                </a:solidFill>
                <a:cs typeface="Times New Roman" panose="02020603050405020304" pitchFamily="18" charset="0"/>
              </a:rPr>
              <a:t> File System:</a:t>
            </a:r>
            <a:endParaRPr lang="en-US" dirty="0">
              <a:solidFill>
                <a:schemeClr val="tx1"/>
              </a:solidFill>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8168" y="692696"/>
            <a:ext cx="4376831" cy="2505087"/>
          </a:xfrm>
          <a:prstGeom prst="rect">
            <a:avLst/>
          </a:prstGeom>
        </p:spPr>
      </p:pic>
      <p:sp>
        <p:nvSpPr>
          <p:cNvPr id="3" name="Content Placeholder 2"/>
          <p:cNvSpPr>
            <a:spLocks noGrp="1"/>
          </p:cNvSpPr>
          <p:nvPr>
            <p:ph idx="4294967295"/>
          </p:nvPr>
        </p:nvSpPr>
        <p:spPr>
          <a:xfrm>
            <a:off x="733424" y="1268760"/>
            <a:ext cx="7129463" cy="3367088"/>
          </a:xfrm>
        </p:spPr>
        <p:txBody>
          <a:bodyPr>
            <a:normAutofit/>
          </a:bodyPr>
          <a:lstStyle/>
          <a:p>
            <a:pPr marL="285750" indent="-285750">
              <a:lnSpc>
                <a:spcPct val="150000"/>
              </a:lnSpc>
              <a:buFont typeface="Wingdings" panose="05000000000000000000" pitchFamily="2" charset="2"/>
              <a:buChar char="Ø"/>
            </a:pPr>
            <a:r>
              <a:rPr lang="en-US" sz="1600" dirty="0">
                <a:cs typeface="Times New Roman" panose="02020603050405020304" pitchFamily="18" charset="0"/>
              </a:rPr>
              <a:t>In </a:t>
            </a:r>
            <a:r>
              <a:rPr lang="en-US" sz="1600" dirty="0" smtClean="0">
                <a:cs typeface="Times New Roman" panose="02020603050405020304" pitchFamily="18" charset="0"/>
              </a:rPr>
              <a:t>computers, </a:t>
            </a:r>
            <a:r>
              <a:rPr lang="en-US" sz="1600" dirty="0">
                <a:cs typeface="Times New Roman" panose="02020603050405020304" pitchFamily="18" charset="0"/>
              </a:rPr>
              <a:t>a </a:t>
            </a:r>
            <a:r>
              <a:rPr lang="en-US" sz="1600" b="1" dirty="0">
                <a:cs typeface="Times New Roman" panose="02020603050405020304" pitchFamily="18" charset="0"/>
              </a:rPr>
              <a:t>file system</a:t>
            </a:r>
            <a:r>
              <a:rPr lang="en-US" sz="1600" dirty="0">
                <a:cs typeface="Times New Roman" panose="02020603050405020304" pitchFamily="18" charset="0"/>
              </a:rPr>
              <a:t> </a:t>
            </a:r>
            <a:r>
              <a:rPr lang="en-US" sz="1600" dirty="0" smtClean="0">
                <a:cs typeface="Times New Roman" panose="02020603050405020304" pitchFamily="18" charset="0"/>
              </a:rPr>
              <a:t>is </a:t>
            </a:r>
            <a:r>
              <a:rPr lang="en-US" sz="1600" dirty="0">
                <a:cs typeface="Times New Roman" panose="02020603050405020304" pitchFamily="18" charset="0"/>
              </a:rPr>
              <a:t>used to control how data is </a:t>
            </a:r>
            <a:r>
              <a:rPr lang="en-US" sz="1600" dirty="0" smtClean="0">
                <a:cs typeface="Times New Roman" panose="02020603050405020304" pitchFamily="18" charset="0"/>
              </a:rPr>
              <a:t>stored</a:t>
            </a:r>
            <a:r>
              <a:rPr lang="en-US" sz="1600" dirty="0">
                <a:cs typeface="Times New Roman" panose="02020603050405020304" pitchFamily="18" charset="0"/>
              </a:rPr>
              <a:t> </a:t>
            </a:r>
            <a:r>
              <a:rPr lang="en-US" sz="1600" dirty="0" smtClean="0">
                <a:cs typeface="Times New Roman" panose="02020603050405020304" pitchFamily="18" charset="0"/>
              </a:rPr>
              <a:t>and retrieved.</a:t>
            </a:r>
          </a:p>
          <a:p>
            <a:pPr marL="285750" indent="-285750">
              <a:lnSpc>
                <a:spcPct val="150000"/>
              </a:lnSpc>
              <a:buFont typeface="Wingdings" panose="05000000000000000000" pitchFamily="2" charset="2"/>
              <a:buChar char="Ø"/>
            </a:pPr>
            <a:r>
              <a:rPr lang="en-US" sz="1600" dirty="0" smtClean="0">
                <a:cs typeface="Times New Roman" panose="02020603050405020304" pitchFamily="18" charset="0"/>
              </a:rPr>
              <a:t>The </a:t>
            </a:r>
            <a:r>
              <a:rPr lang="en-US" sz="1600" dirty="0">
                <a:cs typeface="Times New Roman" panose="02020603050405020304" pitchFamily="18" charset="0"/>
              </a:rPr>
              <a:t>structure and logic </a:t>
            </a:r>
            <a:r>
              <a:rPr lang="en-US" sz="1600" dirty="0" smtClean="0">
                <a:cs typeface="Times New Roman" panose="02020603050405020304" pitchFamily="18" charset="0"/>
              </a:rPr>
              <a:t>used </a:t>
            </a:r>
            <a:r>
              <a:rPr lang="en-US" sz="1600" dirty="0">
                <a:cs typeface="Times New Roman" panose="02020603050405020304" pitchFamily="18" charset="0"/>
              </a:rPr>
              <a:t>to manage the groups of information </a:t>
            </a:r>
            <a:r>
              <a:rPr lang="en-US" sz="1600" dirty="0" smtClean="0">
                <a:cs typeface="Times New Roman" panose="02020603050405020304" pitchFamily="18" charset="0"/>
              </a:rPr>
              <a:t>is </a:t>
            </a:r>
            <a:r>
              <a:rPr lang="en-US" sz="1600" dirty="0">
                <a:cs typeface="Times New Roman" panose="02020603050405020304" pitchFamily="18" charset="0"/>
              </a:rPr>
              <a:t>called </a:t>
            </a:r>
            <a:r>
              <a:rPr lang="en-US" sz="1600" dirty="0" smtClean="0">
                <a:cs typeface="Times New Roman" panose="02020603050405020304" pitchFamily="18" charset="0"/>
              </a:rPr>
              <a:t>a “File </a:t>
            </a:r>
            <a:r>
              <a:rPr lang="en-US" sz="1600" dirty="0">
                <a:cs typeface="Times New Roman" panose="02020603050405020304" pitchFamily="18" charset="0"/>
              </a:rPr>
              <a:t>system".</a:t>
            </a:r>
          </a:p>
        </p:txBody>
      </p:sp>
      <p:pic>
        <p:nvPicPr>
          <p:cNvPr id="1032" name="Picture 8" descr="About this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0500" cy="190500"/>
          </a:xfrm>
          <a:prstGeom prst="rect">
            <a:avLst/>
          </a:prstGeom>
          <a:noFill/>
          <a:extLst>
            <a:ext uri="{909E8E84-426E-40DD-AFC4-6F175D3DCCD1}">
              <a14:hiddenFill xmlns:a14="http://schemas.microsoft.com/office/drawing/2010/main">
                <a:solidFill>
                  <a:srgbClr val="FFFFFF"/>
                </a:solidFill>
              </a14:hiddenFill>
            </a:ext>
          </a:extLst>
        </p:spPr>
      </p:pic>
      <p:grpSp>
        <p:nvGrpSpPr>
          <p:cNvPr id="1026" name="Group 2"/>
          <p:cNvGrpSpPr>
            <a:grpSpLocks/>
          </p:cNvGrpSpPr>
          <p:nvPr/>
        </p:nvGrpSpPr>
        <p:grpSpPr bwMode="auto">
          <a:xfrm>
            <a:off x="0" y="0"/>
            <a:ext cx="1571625" cy="2324100"/>
            <a:chOff x="0" y="0"/>
            <a:chExt cx="990" cy="1464"/>
          </a:xfrm>
        </p:grpSpPr>
      </p:grpSp>
      <p:sp>
        <p:nvSpPr>
          <p:cNvPr id="7" name="Title 1"/>
          <p:cNvSpPr txBox="1">
            <a:spLocks/>
          </p:cNvSpPr>
          <p:nvPr/>
        </p:nvSpPr>
        <p:spPr>
          <a:xfrm>
            <a:off x="-2951450" y="3290539"/>
            <a:ext cx="8596313" cy="93662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dirty="0" smtClean="0">
                <a:solidFill>
                  <a:schemeClr val="tx1"/>
                </a:solidFill>
                <a:latin typeface="Times New Roman" panose="02020603050405020304" pitchFamily="18" charset="0"/>
                <a:cs typeface="Times New Roman" panose="02020603050405020304" pitchFamily="18" charset="0"/>
              </a:rPr>
              <a:t>File Attributes: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8" name="Content Placeholder 2"/>
          <p:cNvSpPr txBox="1">
            <a:spLocks/>
          </p:cNvSpPr>
          <p:nvPr/>
        </p:nvSpPr>
        <p:spPr>
          <a:xfrm>
            <a:off x="694979" y="3950939"/>
            <a:ext cx="6409556" cy="4495800"/>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US" sz="1600" dirty="0" smtClean="0">
                <a:cs typeface="Times New Roman" panose="02020603050405020304" pitchFamily="18" charset="0"/>
              </a:rPr>
              <a:t>File attributes are pieces of information associated with every file and directory that includes additional data about the file itself or its contents.</a:t>
            </a:r>
          </a:p>
          <a:p>
            <a:pPr marL="285750" indent="-285750">
              <a:buFont typeface="Wingdings" panose="05000000000000000000" pitchFamily="2" charset="2"/>
              <a:buChar char="Ø"/>
            </a:pPr>
            <a:r>
              <a:rPr lang="en-US" sz="1600" dirty="0" smtClean="0">
                <a:cs typeface="Times New Roman" panose="02020603050405020304" pitchFamily="18" charset="0"/>
              </a:rPr>
              <a:t>In general file attributes are the characteristics of a file.</a:t>
            </a: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763823510"/>
              </p:ext>
            </p:extLst>
          </p:nvPr>
        </p:nvGraphicFramePr>
        <p:xfrm>
          <a:off x="7608168" y="3758852"/>
          <a:ext cx="4376832" cy="2834640"/>
        </p:xfrm>
        <a:graphic>
          <a:graphicData uri="http://schemas.openxmlformats.org/drawingml/2006/table">
            <a:tbl>
              <a:tblPr/>
              <a:tblGrid>
                <a:gridCol w="2375785"/>
                <a:gridCol w="2001047"/>
              </a:tblGrid>
              <a:tr h="328723">
                <a:tc>
                  <a:txBody>
                    <a:bodyPr/>
                    <a:lstStyle/>
                    <a:p>
                      <a:pPr algn="ctr"/>
                      <a:r>
                        <a:rPr lang="en-US" b="1" dirty="0">
                          <a:effectLst/>
                        </a:rPr>
                        <a:t>Attribute</a:t>
                      </a:r>
                      <a:endParaRPr lang="en-US" dirty="0">
                        <a:effectLst/>
                      </a:endParaRPr>
                    </a:p>
                  </a:txBody>
                  <a:tcPr>
                    <a:lnL>
                      <a:noFill/>
                    </a:lnL>
                    <a:lnR>
                      <a:noFill/>
                    </a:lnR>
                    <a:lnT>
                      <a:noFill/>
                    </a:lnT>
                    <a:lnB>
                      <a:noFill/>
                    </a:lnB>
                    <a:solidFill>
                      <a:srgbClr val="70AD47"/>
                    </a:solidFill>
                  </a:tcPr>
                </a:tc>
                <a:tc>
                  <a:txBody>
                    <a:bodyPr/>
                    <a:lstStyle/>
                    <a:p>
                      <a:pPr algn="ctr"/>
                      <a:r>
                        <a:rPr lang="en-US" b="1">
                          <a:effectLst/>
                        </a:rPr>
                        <a:t>Bit Value</a:t>
                      </a:r>
                      <a:endParaRPr lang="en-US">
                        <a:effectLst/>
                      </a:endParaRPr>
                    </a:p>
                  </a:txBody>
                  <a:tcPr>
                    <a:lnL>
                      <a:noFill/>
                    </a:lnL>
                    <a:lnR>
                      <a:noFill/>
                    </a:lnR>
                    <a:lnT>
                      <a:noFill/>
                    </a:lnT>
                    <a:lnB>
                      <a:noFill/>
                    </a:lnB>
                    <a:solidFill>
                      <a:srgbClr val="70AD47"/>
                    </a:solidFill>
                  </a:tcPr>
                </a:tc>
              </a:tr>
              <a:tr h="328723">
                <a:tc>
                  <a:txBody>
                    <a:bodyPr/>
                    <a:lstStyle/>
                    <a:p>
                      <a:pPr algn="ctr"/>
                      <a:r>
                        <a:rPr lang="en-US" b="1">
                          <a:effectLst/>
                        </a:rPr>
                        <a:t>Read-Only (R)</a:t>
                      </a:r>
                      <a:endParaRPr lang="en-US">
                        <a:effectLst/>
                      </a:endParaRPr>
                    </a:p>
                  </a:txBody>
                  <a:tcPr>
                    <a:lnL>
                      <a:noFill/>
                    </a:lnL>
                    <a:lnR>
                      <a:noFill/>
                    </a:lnR>
                    <a:lnT>
                      <a:noFill/>
                    </a:lnT>
                    <a:lnB>
                      <a:noFill/>
                    </a:lnB>
                    <a:solidFill>
                      <a:srgbClr val="FFFFFF"/>
                    </a:solidFill>
                  </a:tcPr>
                </a:tc>
                <a:tc>
                  <a:txBody>
                    <a:bodyPr/>
                    <a:lstStyle/>
                    <a:p>
                      <a:pPr algn="ctr"/>
                      <a:r>
                        <a:rPr lang="en-US" dirty="0">
                          <a:effectLst/>
                        </a:rPr>
                        <a:t>00000001</a:t>
                      </a:r>
                    </a:p>
                  </a:txBody>
                  <a:tcPr>
                    <a:lnL>
                      <a:noFill/>
                    </a:lnL>
                    <a:lnR>
                      <a:noFill/>
                    </a:lnR>
                    <a:lnT>
                      <a:noFill/>
                    </a:lnT>
                    <a:lnB>
                      <a:noFill/>
                    </a:lnB>
                    <a:solidFill>
                      <a:srgbClr val="FFFFFF"/>
                    </a:solidFill>
                  </a:tcPr>
                </a:tc>
              </a:tr>
              <a:tr h="328723">
                <a:tc>
                  <a:txBody>
                    <a:bodyPr/>
                    <a:lstStyle/>
                    <a:p>
                      <a:pPr algn="ctr"/>
                      <a:r>
                        <a:rPr lang="en-US" b="1">
                          <a:effectLst/>
                        </a:rPr>
                        <a:t>Hidden (H)</a:t>
                      </a:r>
                      <a:endParaRPr lang="en-US">
                        <a:effectLst/>
                      </a:endParaRPr>
                    </a:p>
                  </a:txBody>
                  <a:tcPr>
                    <a:lnL>
                      <a:noFill/>
                    </a:lnL>
                    <a:lnR>
                      <a:noFill/>
                    </a:lnR>
                    <a:lnT>
                      <a:noFill/>
                    </a:lnT>
                    <a:lnB>
                      <a:noFill/>
                    </a:lnB>
                    <a:solidFill>
                      <a:srgbClr val="E2EFD9"/>
                    </a:solidFill>
                  </a:tcPr>
                </a:tc>
                <a:tc>
                  <a:txBody>
                    <a:bodyPr/>
                    <a:lstStyle/>
                    <a:p>
                      <a:pPr algn="ctr"/>
                      <a:r>
                        <a:rPr lang="en-US">
                          <a:effectLst/>
                        </a:rPr>
                        <a:t>00000010</a:t>
                      </a:r>
                    </a:p>
                  </a:txBody>
                  <a:tcPr>
                    <a:lnL>
                      <a:noFill/>
                    </a:lnL>
                    <a:lnR>
                      <a:noFill/>
                    </a:lnR>
                    <a:lnT>
                      <a:noFill/>
                    </a:lnT>
                    <a:lnB>
                      <a:noFill/>
                    </a:lnB>
                    <a:solidFill>
                      <a:srgbClr val="E2EFD9"/>
                    </a:solidFill>
                  </a:tcPr>
                </a:tc>
              </a:tr>
              <a:tr h="328723">
                <a:tc>
                  <a:txBody>
                    <a:bodyPr/>
                    <a:lstStyle/>
                    <a:p>
                      <a:pPr algn="ctr"/>
                      <a:r>
                        <a:rPr lang="en-US" b="1" dirty="0">
                          <a:effectLst/>
                        </a:rPr>
                        <a:t>System (S)</a:t>
                      </a:r>
                      <a:endParaRPr lang="en-US" dirty="0">
                        <a:effectLst/>
                      </a:endParaRPr>
                    </a:p>
                  </a:txBody>
                  <a:tcPr>
                    <a:lnL>
                      <a:noFill/>
                    </a:lnL>
                    <a:lnR>
                      <a:noFill/>
                    </a:lnR>
                    <a:lnT>
                      <a:noFill/>
                    </a:lnT>
                    <a:lnB>
                      <a:noFill/>
                    </a:lnB>
                    <a:solidFill>
                      <a:srgbClr val="FFFFFF"/>
                    </a:solidFill>
                  </a:tcPr>
                </a:tc>
                <a:tc>
                  <a:txBody>
                    <a:bodyPr/>
                    <a:lstStyle/>
                    <a:p>
                      <a:pPr algn="ctr"/>
                      <a:r>
                        <a:rPr lang="en-US" dirty="0">
                          <a:effectLst/>
                        </a:rPr>
                        <a:t>00000100</a:t>
                      </a:r>
                    </a:p>
                  </a:txBody>
                  <a:tcPr>
                    <a:lnL>
                      <a:noFill/>
                    </a:lnL>
                    <a:lnR>
                      <a:noFill/>
                    </a:lnR>
                    <a:lnT>
                      <a:noFill/>
                    </a:lnT>
                    <a:lnB>
                      <a:noFill/>
                    </a:lnB>
                    <a:solidFill>
                      <a:srgbClr val="FFFFFF"/>
                    </a:solidFill>
                  </a:tcPr>
                </a:tc>
              </a:tr>
              <a:tr h="328723">
                <a:tc>
                  <a:txBody>
                    <a:bodyPr/>
                    <a:lstStyle/>
                    <a:p>
                      <a:pPr algn="ctr"/>
                      <a:r>
                        <a:rPr lang="en-US" b="1">
                          <a:effectLst/>
                        </a:rPr>
                        <a:t>Directory (D)</a:t>
                      </a:r>
                      <a:endParaRPr lang="en-US">
                        <a:effectLst/>
                      </a:endParaRPr>
                    </a:p>
                  </a:txBody>
                  <a:tcPr>
                    <a:lnL>
                      <a:noFill/>
                    </a:lnL>
                    <a:lnR>
                      <a:noFill/>
                    </a:lnR>
                    <a:lnT>
                      <a:noFill/>
                    </a:lnT>
                    <a:lnB>
                      <a:noFill/>
                    </a:lnB>
                    <a:solidFill>
                      <a:srgbClr val="E2EFD9"/>
                    </a:solidFill>
                  </a:tcPr>
                </a:tc>
                <a:tc>
                  <a:txBody>
                    <a:bodyPr/>
                    <a:lstStyle/>
                    <a:p>
                      <a:pPr algn="ctr"/>
                      <a:r>
                        <a:rPr lang="en-US">
                          <a:effectLst/>
                        </a:rPr>
                        <a:t>00010000</a:t>
                      </a:r>
                    </a:p>
                  </a:txBody>
                  <a:tcPr>
                    <a:lnL>
                      <a:noFill/>
                    </a:lnL>
                    <a:lnR>
                      <a:noFill/>
                    </a:lnR>
                    <a:lnT>
                      <a:noFill/>
                    </a:lnT>
                    <a:lnB>
                      <a:noFill/>
                    </a:lnB>
                    <a:solidFill>
                      <a:srgbClr val="E2EFD9"/>
                    </a:solidFill>
                  </a:tcPr>
                </a:tc>
              </a:tr>
              <a:tr h="328723">
                <a:tc>
                  <a:txBody>
                    <a:bodyPr/>
                    <a:lstStyle/>
                    <a:p>
                      <a:pPr algn="ctr"/>
                      <a:r>
                        <a:rPr lang="en-US" b="1">
                          <a:effectLst/>
                        </a:rPr>
                        <a:t>Archive (A)</a:t>
                      </a:r>
                      <a:endParaRPr lang="en-US">
                        <a:effectLst/>
                      </a:endParaRPr>
                    </a:p>
                  </a:txBody>
                  <a:tcPr>
                    <a:lnL>
                      <a:noFill/>
                    </a:lnL>
                    <a:lnR>
                      <a:noFill/>
                    </a:lnR>
                    <a:lnT>
                      <a:noFill/>
                    </a:lnT>
                    <a:lnB>
                      <a:noFill/>
                    </a:lnB>
                    <a:solidFill>
                      <a:srgbClr val="FFFFFF"/>
                    </a:solidFill>
                  </a:tcPr>
                </a:tc>
                <a:tc>
                  <a:txBody>
                    <a:bodyPr/>
                    <a:lstStyle/>
                    <a:p>
                      <a:pPr algn="ctr"/>
                      <a:r>
                        <a:rPr lang="en-US">
                          <a:effectLst/>
                        </a:rPr>
                        <a:t>00100000</a:t>
                      </a:r>
                    </a:p>
                  </a:txBody>
                  <a:tcPr>
                    <a:lnL>
                      <a:noFill/>
                    </a:lnL>
                    <a:lnR>
                      <a:noFill/>
                    </a:lnR>
                    <a:lnT>
                      <a:noFill/>
                    </a:lnT>
                    <a:lnB>
                      <a:noFill/>
                    </a:lnB>
                    <a:solidFill>
                      <a:srgbClr val="FFFFFF"/>
                    </a:solidFill>
                  </a:tcPr>
                </a:tc>
              </a:tr>
              <a:tr h="610486">
                <a:tc>
                  <a:txBody>
                    <a:bodyPr/>
                    <a:lstStyle/>
                    <a:p>
                      <a:pPr algn="ctr"/>
                      <a:r>
                        <a:rPr lang="en-US" b="1" dirty="0">
                          <a:effectLst/>
                        </a:rPr>
                        <a:t>Not Content Indexed (I)</a:t>
                      </a:r>
                      <a:endParaRPr lang="en-US" dirty="0">
                        <a:effectLst/>
                      </a:endParaRPr>
                    </a:p>
                  </a:txBody>
                  <a:tcPr>
                    <a:lnL>
                      <a:noFill/>
                    </a:lnL>
                    <a:lnR>
                      <a:noFill/>
                    </a:lnR>
                    <a:lnT>
                      <a:noFill/>
                    </a:lnT>
                    <a:lnB>
                      <a:noFill/>
                    </a:lnB>
                    <a:solidFill>
                      <a:srgbClr val="E2EFD9"/>
                    </a:solidFill>
                  </a:tcPr>
                </a:tc>
                <a:tc>
                  <a:txBody>
                    <a:bodyPr/>
                    <a:lstStyle/>
                    <a:p>
                      <a:pPr algn="ctr"/>
                      <a:r>
                        <a:rPr lang="en-US" dirty="0">
                          <a:effectLst/>
                        </a:rPr>
                        <a:t>10000000000000</a:t>
                      </a:r>
                    </a:p>
                  </a:txBody>
                  <a:tcPr>
                    <a:lnL>
                      <a:noFill/>
                    </a:lnL>
                    <a:lnR>
                      <a:noFill/>
                    </a:lnR>
                    <a:lnT>
                      <a:noFill/>
                    </a:lnT>
                    <a:lnB>
                      <a:noFill/>
                    </a:lnB>
                    <a:solidFill>
                      <a:srgbClr val="E2EFD9"/>
                    </a:solidFill>
                  </a:tcPr>
                </a:tc>
              </a:tr>
            </a:tbl>
          </a:graphicData>
        </a:graphic>
      </p:graphicFrame>
    </p:spTree>
    <p:extLst>
      <p:ext uri="{BB962C8B-B14F-4D97-AF65-F5344CB8AC3E}">
        <p14:creationId xmlns:p14="http://schemas.microsoft.com/office/powerpoint/2010/main" val="11923853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553072" y="688310"/>
            <a:ext cx="11376025" cy="855663"/>
          </a:xfrm>
        </p:spPr>
        <p:txBody>
          <a:bodyPr/>
          <a:lstStyle/>
          <a:p>
            <a:pPr algn="ctr"/>
            <a:r>
              <a:rPr lang="en-US" dirty="0" smtClean="0">
                <a:solidFill>
                  <a:schemeClr val="tx1"/>
                </a:solidFill>
              </a:rPr>
              <a:t>Types of File </a:t>
            </a:r>
            <a:r>
              <a:rPr lang="en-US" dirty="0">
                <a:solidFill>
                  <a:schemeClr val="tx1"/>
                </a:solidFill>
              </a:rPr>
              <a:t>S</a:t>
            </a:r>
            <a:r>
              <a:rPr lang="en-US" dirty="0" smtClean="0">
                <a:solidFill>
                  <a:schemeClr val="tx1"/>
                </a:solidFill>
              </a:rPr>
              <a:t>ystems</a:t>
            </a:r>
            <a:endParaRPr lang="en-US" dirty="0">
              <a:solidFill>
                <a:schemeClr val="tx1"/>
              </a:solidFill>
            </a:endParaRPr>
          </a:p>
        </p:txBody>
      </p:sp>
      <p:sp>
        <p:nvSpPr>
          <p:cNvPr id="3" name="Content Placeholder 2"/>
          <p:cNvSpPr>
            <a:spLocks noGrp="1"/>
          </p:cNvSpPr>
          <p:nvPr>
            <p:ph idx="4294967295"/>
          </p:nvPr>
        </p:nvSpPr>
        <p:spPr>
          <a:xfrm>
            <a:off x="1846908" y="1484784"/>
            <a:ext cx="8596313" cy="4111625"/>
          </a:xfrm>
        </p:spPr>
        <p:txBody>
          <a:bodyPr/>
          <a:lstStyle/>
          <a:p>
            <a:r>
              <a:rPr lang="en-US" dirty="0" smtClean="0"/>
              <a:t>Disk File System</a:t>
            </a:r>
          </a:p>
          <a:p>
            <a:r>
              <a:rPr lang="en-US" dirty="0" smtClean="0"/>
              <a:t>Optical Disks</a:t>
            </a:r>
          </a:p>
          <a:p>
            <a:r>
              <a:rPr lang="en-US" dirty="0" smtClean="0"/>
              <a:t>Flash File System</a:t>
            </a:r>
          </a:p>
          <a:p>
            <a:r>
              <a:rPr lang="en-US" dirty="0" smtClean="0"/>
              <a:t>Tape </a:t>
            </a:r>
            <a:r>
              <a:rPr lang="en-US" dirty="0"/>
              <a:t>File </a:t>
            </a:r>
            <a:r>
              <a:rPr lang="en-US" dirty="0" smtClean="0"/>
              <a:t>System</a:t>
            </a:r>
          </a:p>
          <a:p>
            <a:r>
              <a:rPr lang="en-US" dirty="0" smtClean="0"/>
              <a:t>Database </a:t>
            </a:r>
            <a:r>
              <a:rPr lang="en-US" dirty="0"/>
              <a:t>File </a:t>
            </a:r>
            <a:r>
              <a:rPr lang="en-US" dirty="0" smtClean="0"/>
              <a:t>System</a:t>
            </a:r>
          </a:p>
          <a:p>
            <a:r>
              <a:rPr lang="en-US" dirty="0"/>
              <a:t>Network </a:t>
            </a:r>
            <a:r>
              <a:rPr lang="en-US" dirty="0" smtClean="0"/>
              <a:t>File System </a:t>
            </a:r>
          </a:p>
          <a:p>
            <a:r>
              <a:rPr lang="en-US" dirty="0" smtClean="0"/>
              <a:t>Shared </a:t>
            </a:r>
            <a:r>
              <a:rPr lang="en-US" dirty="0"/>
              <a:t>disk </a:t>
            </a:r>
            <a:r>
              <a:rPr lang="en-US" dirty="0" smtClean="0"/>
              <a:t>File System </a:t>
            </a:r>
          </a:p>
          <a:p>
            <a:r>
              <a:rPr lang="en-US" dirty="0" smtClean="0"/>
              <a:t>Special File System</a:t>
            </a:r>
          </a:p>
          <a:p>
            <a:endParaRPr lang="en-US" dirty="0" smtClean="0"/>
          </a:p>
          <a:p>
            <a:endParaRPr lang="en-US" dirty="0"/>
          </a:p>
        </p:txBody>
      </p:sp>
      <p:cxnSp>
        <p:nvCxnSpPr>
          <p:cNvPr id="9" name="Straight Connector 8"/>
          <p:cNvCxnSpPr/>
          <p:nvPr/>
        </p:nvCxnSpPr>
        <p:spPr>
          <a:xfrm>
            <a:off x="1055440" y="1260327"/>
            <a:ext cx="0" cy="28887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055440" y="1556792"/>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55440" y="198884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055440" y="234888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55440" y="2704703"/>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055440" y="306896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055440" y="342900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055440" y="378904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055440" y="4149080"/>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itle 1"/>
          <p:cNvSpPr txBox="1">
            <a:spLocks/>
          </p:cNvSpPr>
          <p:nvPr/>
        </p:nvSpPr>
        <p:spPr>
          <a:xfrm>
            <a:off x="2546157" y="694719"/>
            <a:ext cx="11376025" cy="855663"/>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dirty="0" smtClean="0">
                <a:solidFill>
                  <a:schemeClr val="tx1"/>
                </a:solidFill>
              </a:rPr>
              <a:t>Windows File System</a:t>
            </a:r>
            <a:endParaRPr lang="en-US" dirty="0">
              <a:solidFill>
                <a:schemeClr val="tx1"/>
              </a:solidFill>
            </a:endParaRPr>
          </a:p>
        </p:txBody>
      </p:sp>
      <p:sp>
        <p:nvSpPr>
          <p:cNvPr id="28" name="Content Placeholder 2"/>
          <p:cNvSpPr txBox="1">
            <a:spLocks/>
          </p:cNvSpPr>
          <p:nvPr/>
        </p:nvSpPr>
        <p:spPr>
          <a:xfrm>
            <a:off x="7893843" y="2192027"/>
            <a:ext cx="8596313" cy="2473945"/>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FAT</a:t>
            </a:r>
          </a:p>
          <a:p>
            <a:r>
              <a:rPr lang="en-US" sz="2400" dirty="0" smtClean="0"/>
              <a:t>NTFS</a:t>
            </a:r>
          </a:p>
          <a:p>
            <a:endParaRPr lang="en-US" sz="2400" dirty="0"/>
          </a:p>
        </p:txBody>
      </p:sp>
      <p:cxnSp>
        <p:nvCxnSpPr>
          <p:cNvPr id="30" name="Straight Connector 29"/>
          <p:cNvCxnSpPr/>
          <p:nvPr/>
        </p:nvCxnSpPr>
        <p:spPr>
          <a:xfrm>
            <a:off x="7176120" y="1503513"/>
            <a:ext cx="0" cy="10759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7176120" y="2240964"/>
            <a:ext cx="574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176120" y="2574659"/>
            <a:ext cx="574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21616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65040" y="216140"/>
            <a:ext cx="11376025" cy="855663"/>
          </a:xfrm>
        </p:spPr>
        <p:txBody>
          <a:bodyPr/>
          <a:lstStyle/>
          <a:p>
            <a:pPr algn="ctr"/>
            <a:r>
              <a:rPr lang="en-US" dirty="0" smtClean="0">
                <a:solidFill>
                  <a:schemeClr val="tx1"/>
                </a:solidFill>
              </a:rPr>
              <a:t>FAT (File Allocation Table)</a:t>
            </a:r>
            <a:endParaRPr lang="en-US" dirty="0">
              <a:solidFill>
                <a:schemeClr val="tx1"/>
              </a:solidFill>
            </a:endParaRPr>
          </a:p>
        </p:txBody>
      </p:sp>
      <p:sp>
        <p:nvSpPr>
          <p:cNvPr id="3" name="Content Placeholder 2"/>
          <p:cNvSpPr>
            <a:spLocks noGrp="1"/>
          </p:cNvSpPr>
          <p:nvPr>
            <p:ph idx="4294967295"/>
          </p:nvPr>
        </p:nvSpPr>
        <p:spPr>
          <a:xfrm>
            <a:off x="412764" y="660956"/>
            <a:ext cx="11737304" cy="1514549"/>
          </a:xfrm>
        </p:spPr>
        <p:txBody>
          <a:bodyPr>
            <a:normAutofit/>
          </a:bodyPr>
          <a:lstStyle/>
          <a:p>
            <a:pPr marL="285750" indent="-285750">
              <a:lnSpc>
                <a:spcPct val="150000"/>
              </a:lnSpc>
              <a:buFont typeface="Wingdings" panose="05000000000000000000" pitchFamily="2" charset="2"/>
              <a:buChar char="Ø"/>
            </a:pPr>
            <a:r>
              <a:rPr lang="en-US" sz="1400" dirty="0">
                <a:cs typeface="Times New Roman" panose="02020603050405020304" pitchFamily="18" charset="0"/>
              </a:rPr>
              <a:t>A file allocation table (FAT) is a table that an operating </a:t>
            </a:r>
            <a:r>
              <a:rPr lang="en-US" sz="1400" dirty="0" smtClean="0">
                <a:cs typeface="Times New Roman" panose="02020603050405020304" pitchFamily="18" charset="0"/>
              </a:rPr>
              <a:t>system maintains </a:t>
            </a:r>
            <a:r>
              <a:rPr lang="en-US" sz="1400" dirty="0">
                <a:cs typeface="Times New Roman" panose="02020603050405020304" pitchFamily="18" charset="0"/>
              </a:rPr>
              <a:t>on a hard </a:t>
            </a:r>
            <a:r>
              <a:rPr lang="en-US" sz="1400" dirty="0" smtClean="0">
                <a:cs typeface="Times New Roman" panose="02020603050405020304" pitchFamily="18" charset="0"/>
              </a:rPr>
              <a:t>disk</a:t>
            </a:r>
            <a:r>
              <a:rPr lang="en-US" sz="1400" dirty="0">
                <a:cs typeface="Times New Roman" panose="02020603050405020304" pitchFamily="18" charset="0"/>
              </a:rPr>
              <a:t> </a:t>
            </a:r>
            <a:r>
              <a:rPr lang="en-US" sz="1400" dirty="0" smtClean="0">
                <a:cs typeface="Times New Roman" panose="02020603050405020304" pitchFamily="18" charset="0"/>
              </a:rPr>
              <a:t>that </a:t>
            </a:r>
            <a:r>
              <a:rPr lang="en-US" sz="1400" dirty="0">
                <a:cs typeface="Times New Roman" panose="02020603050405020304" pitchFamily="18" charset="0"/>
              </a:rPr>
              <a:t>provides </a:t>
            </a:r>
            <a:r>
              <a:rPr lang="en-US" sz="1400" dirty="0" smtClean="0">
                <a:cs typeface="Times New Roman" panose="02020603050405020304" pitchFamily="18" charset="0"/>
              </a:rPr>
              <a:t>the </a:t>
            </a:r>
            <a:r>
              <a:rPr lang="en-US" sz="1400" dirty="0">
                <a:cs typeface="Times New Roman" panose="02020603050405020304" pitchFamily="18" charset="0"/>
              </a:rPr>
              <a:t>basic units of logical storage on a hard </a:t>
            </a:r>
            <a:r>
              <a:rPr lang="en-US" sz="1400" dirty="0" smtClean="0">
                <a:cs typeface="Times New Roman" panose="02020603050405020304" pitchFamily="18" charset="0"/>
              </a:rPr>
              <a:t>disk </a:t>
            </a:r>
            <a:r>
              <a:rPr lang="en-US" sz="1400" dirty="0">
                <a:cs typeface="Times New Roman" panose="02020603050405020304" pitchFamily="18" charset="0"/>
              </a:rPr>
              <a:t>that a file has been stored </a:t>
            </a:r>
            <a:r>
              <a:rPr lang="en-US" sz="1400" dirty="0" smtClean="0">
                <a:cs typeface="Times New Roman" panose="02020603050405020304" pitchFamily="18" charset="0"/>
              </a:rPr>
              <a:t>in.</a:t>
            </a:r>
          </a:p>
          <a:p>
            <a:pPr marL="285750" indent="-285750">
              <a:lnSpc>
                <a:spcPct val="150000"/>
              </a:lnSpc>
              <a:buFont typeface="Wingdings" panose="05000000000000000000" pitchFamily="2" charset="2"/>
              <a:buChar char="Ø"/>
            </a:pPr>
            <a:r>
              <a:rPr lang="en-US" sz="1400" dirty="0">
                <a:cs typeface="Times New Roman" panose="02020603050405020304" pitchFamily="18" charset="0"/>
              </a:rPr>
              <a:t>FAT was designed for small disks and simple folder structures. </a:t>
            </a:r>
            <a:endParaRPr lang="en-US" sz="1400" dirty="0" smtClean="0">
              <a:cs typeface="Times New Roman" panose="02020603050405020304" pitchFamily="18" charset="0"/>
            </a:endParaRPr>
          </a:p>
          <a:p>
            <a:pPr marL="285750" indent="-285750">
              <a:lnSpc>
                <a:spcPct val="150000"/>
              </a:lnSpc>
              <a:buFont typeface="Wingdings" panose="05000000000000000000" pitchFamily="2" charset="2"/>
              <a:buChar char="Ø"/>
            </a:pPr>
            <a:r>
              <a:rPr lang="en-US" sz="1400" dirty="0">
                <a:cs typeface="Times New Roman" panose="02020603050405020304" pitchFamily="18" charset="0"/>
              </a:rPr>
              <a:t>FAT file systems are </a:t>
            </a:r>
            <a:r>
              <a:rPr lang="en-US" sz="1400" dirty="0" smtClean="0">
                <a:cs typeface="Times New Roman" panose="02020603050405020304" pitchFamily="18" charset="0"/>
              </a:rPr>
              <a:t>commonly </a:t>
            </a:r>
            <a:r>
              <a:rPr lang="en-US" sz="1400" dirty="0">
                <a:cs typeface="Times New Roman" panose="02020603050405020304" pitchFamily="18" charset="0"/>
              </a:rPr>
              <a:t>found </a:t>
            </a:r>
            <a:r>
              <a:rPr lang="en-US" sz="1400" dirty="0" smtClean="0">
                <a:cs typeface="Times New Roman" panose="02020603050405020304" pitchFamily="18" charset="0"/>
              </a:rPr>
              <a:t>on </a:t>
            </a:r>
            <a:r>
              <a:rPr lang="en-US" sz="1400" dirty="0">
                <a:cs typeface="Times New Roman" panose="02020603050405020304" pitchFamily="18" charset="0"/>
              </a:rPr>
              <a:t>floppy disks, flash and other solid-state memory </a:t>
            </a:r>
            <a:r>
              <a:rPr lang="en-US" sz="1400" dirty="0" smtClean="0">
                <a:cs typeface="Times New Roman" panose="02020603050405020304" pitchFamily="18" charset="0"/>
              </a:rPr>
              <a:t>cards</a:t>
            </a:r>
            <a:r>
              <a:rPr lang="en-US" sz="1400" dirty="0" smtClean="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Ø"/>
            </a:pPr>
            <a:endParaRPr lang="en-US" sz="14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endParaRPr lang="en-US" sz="1400" dirty="0">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51399" y="2211230"/>
            <a:ext cx="8596313" cy="113347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dirty="0" smtClean="0">
                <a:solidFill>
                  <a:schemeClr val="tx1"/>
                </a:solidFill>
              </a:rPr>
              <a:t>Versions of FAT</a:t>
            </a:r>
            <a:endParaRPr lang="en-US" dirty="0">
              <a:solidFill>
                <a:schemeClr val="tx1"/>
              </a:solidFill>
            </a:endParaRPr>
          </a:p>
        </p:txBody>
      </p:sp>
      <p:cxnSp>
        <p:nvCxnSpPr>
          <p:cNvPr id="6" name="Straight Connector 5"/>
          <p:cNvCxnSpPr/>
          <p:nvPr/>
        </p:nvCxnSpPr>
        <p:spPr>
          <a:xfrm>
            <a:off x="4151784" y="2797915"/>
            <a:ext cx="0" cy="2494033"/>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349556" y="2833640"/>
            <a:ext cx="969368" cy="374461"/>
          </a:xfrm>
          <a:prstGeom prst="rect">
            <a:avLst/>
          </a:prstGeom>
        </p:spPr>
        <p:txBody>
          <a:bodyPr wrap="none">
            <a:spAutoFit/>
          </a:bodyPr>
          <a:lstStyle/>
          <a:p>
            <a:pPr lvl="0">
              <a:lnSpc>
                <a:spcPts val="2200"/>
              </a:lnSpc>
              <a:spcAft>
                <a:spcPts val="600"/>
              </a:spcAft>
            </a:pPr>
            <a:r>
              <a:rPr lang="en-US" dirty="0">
                <a:solidFill>
                  <a:srgbClr val="000000"/>
                </a:solidFill>
              </a:rPr>
              <a:t>FAT12 </a:t>
            </a:r>
          </a:p>
        </p:txBody>
      </p:sp>
      <p:sp>
        <p:nvSpPr>
          <p:cNvPr id="9" name="Rectangle 8"/>
          <p:cNvSpPr/>
          <p:nvPr/>
        </p:nvSpPr>
        <p:spPr>
          <a:xfrm>
            <a:off x="5204170" y="3053709"/>
            <a:ext cx="6096000" cy="1015663"/>
          </a:xfrm>
          <a:prstGeom prst="rect">
            <a:avLst/>
          </a:prstGeom>
        </p:spPr>
        <p:txBody>
          <a:bodyPr>
            <a:spAutoFit/>
          </a:bodyPr>
          <a:lstStyle/>
          <a:p>
            <a:pPr marL="285750" lvl="0" indent="-285750">
              <a:lnSpc>
                <a:spcPts val="2200"/>
              </a:lnSpc>
              <a:spcAft>
                <a:spcPts val="600"/>
              </a:spcAft>
              <a:buFont typeface="Wingdings" panose="05000000000000000000" pitchFamily="2" charset="2"/>
              <a:buChar char="Ø"/>
            </a:pPr>
            <a:r>
              <a:rPr lang="en-US" sz="1400" dirty="0">
                <a:solidFill>
                  <a:srgbClr val="000000"/>
                </a:solidFill>
                <a:cs typeface="Times New Roman" panose="02020603050405020304" pitchFamily="18" charset="0"/>
              </a:rPr>
              <a:t>Supports drive sizes </a:t>
            </a:r>
            <a:r>
              <a:rPr lang="en-US" sz="1400" dirty="0" smtClean="0">
                <a:solidFill>
                  <a:srgbClr val="000000"/>
                </a:solidFill>
                <a:cs typeface="Times New Roman" panose="02020603050405020304" pitchFamily="18" charset="0"/>
              </a:rPr>
              <a:t>up </a:t>
            </a:r>
            <a:r>
              <a:rPr lang="en-US" sz="1400" dirty="0">
                <a:solidFill>
                  <a:srgbClr val="000000"/>
                </a:solidFill>
                <a:cs typeface="Times New Roman" panose="02020603050405020304" pitchFamily="18" charset="0"/>
              </a:rPr>
              <a:t>to 16 MB using 4 KB clusters or 32 MB using 8 KB </a:t>
            </a:r>
            <a:endParaRPr lang="en-US" sz="1400" dirty="0" smtClean="0">
              <a:solidFill>
                <a:srgbClr val="000000"/>
              </a:solidFill>
              <a:cs typeface="Times New Roman" panose="02020603050405020304" pitchFamily="18" charset="0"/>
            </a:endParaRPr>
          </a:p>
          <a:p>
            <a:pPr marL="285750" lvl="0" indent="-285750">
              <a:lnSpc>
                <a:spcPts val="2200"/>
              </a:lnSpc>
              <a:spcAft>
                <a:spcPts val="600"/>
              </a:spcAft>
              <a:buFont typeface="Wingdings" panose="05000000000000000000" pitchFamily="2" charset="2"/>
              <a:buChar char="Ø"/>
            </a:pPr>
            <a:r>
              <a:rPr lang="en-US" sz="1400" dirty="0">
                <a:solidFill>
                  <a:srgbClr val="000000"/>
                </a:solidFill>
                <a:cs typeface="Times New Roman" panose="02020603050405020304" pitchFamily="18" charset="0"/>
              </a:rPr>
              <a:t>C</a:t>
            </a:r>
            <a:r>
              <a:rPr lang="en-US" sz="1400" dirty="0" smtClean="0">
                <a:solidFill>
                  <a:srgbClr val="000000"/>
                </a:solidFill>
                <a:cs typeface="Times New Roman" panose="02020603050405020304" pitchFamily="18" charset="0"/>
              </a:rPr>
              <a:t>haracter </a:t>
            </a:r>
            <a:r>
              <a:rPr lang="en-US" sz="1400" dirty="0">
                <a:solidFill>
                  <a:srgbClr val="000000"/>
                </a:solidFill>
                <a:cs typeface="Times New Roman" panose="02020603050405020304" pitchFamily="18" charset="0"/>
              </a:rPr>
              <a:t>limit of 8 characters, plus 3 for the extension.</a:t>
            </a:r>
          </a:p>
        </p:txBody>
      </p:sp>
      <p:sp>
        <p:nvSpPr>
          <p:cNvPr id="10" name="Rectangle 9"/>
          <p:cNvSpPr/>
          <p:nvPr/>
        </p:nvSpPr>
        <p:spPr>
          <a:xfrm>
            <a:off x="4305968" y="3967115"/>
            <a:ext cx="952890" cy="338554"/>
          </a:xfrm>
          <a:prstGeom prst="rect">
            <a:avLst/>
          </a:prstGeom>
        </p:spPr>
        <p:txBody>
          <a:bodyPr wrap="none">
            <a:spAutoFit/>
          </a:bodyPr>
          <a:lstStyle/>
          <a:p>
            <a:r>
              <a:rPr lang="en-US" sz="1600" dirty="0" smtClean="0"/>
              <a:t> FAT16 </a:t>
            </a:r>
            <a:endParaRPr lang="en-US" sz="1600" dirty="0"/>
          </a:p>
        </p:txBody>
      </p:sp>
      <p:sp>
        <p:nvSpPr>
          <p:cNvPr id="11" name="Rectangle 10"/>
          <p:cNvSpPr/>
          <p:nvPr/>
        </p:nvSpPr>
        <p:spPr>
          <a:xfrm>
            <a:off x="5231514" y="4240123"/>
            <a:ext cx="6096000" cy="1061829"/>
          </a:xfrm>
          <a:prstGeom prst="rect">
            <a:avLst/>
          </a:prstGeom>
        </p:spPr>
        <p:txBody>
          <a:bodyPr>
            <a:spAutoFit/>
          </a:bodyPr>
          <a:lstStyle/>
          <a:p>
            <a:pPr marL="285750" indent="-285750">
              <a:lnSpc>
                <a:spcPct val="150000"/>
              </a:lnSpc>
              <a:buFont typeface="Wingdings" panose="05000000000000000000" pitchFamily="2" charset="2"/>
              <a:buChar char="Ø"/>
            </a:pPr>
            <a:r>
              <a:rPr lang="en-US" sz="1400" dirty="0" smtClean="0"/>
              <a:t>FAT16 drive </a:t>
            </a:r>
            <a:r>
              <a:rPr lang="en-US" sz="1400" dirty="0"/>
              <a:t>can be ranges from 2 GB up to 16 GB.</a:t>
            </a:r>
          </a:p>
          <a:p>
            <a:pPr marL="285750" indent="-285750">
              <a:lnSpc>
                <a:spcPct val="150000"/>
              </a:lnSpc>
              <a:buFont typeface="Wingdings" panose="05000000000000000000" pitchFamily="2" charset="2"/>
              <a:buChar char="Ø"/>
            </a:pPr>
            <a:r>
              <a:rPr lang="en-US" sz="1400" dirty="0" smtClean="0"/>
              <a:t> File </a:t>
            </a:r>
            <a:r>
              <a:rPr lang="en-US" sz="1400" dirty="0"/>
              <a:t>names were limited to 8+3 characters but was extended </a:t>
            </a:r>
            <a:r>
              <a:rPr lang="en-US" sz="1400" dirty="0" smtClean="0"/>
              <a:t>to 255 </a:t>
            </a:r>
            <a:r>
              <a:rPr lang="en-US" sz="1400" dirty="0"/>
              <a:t>characters starting with Windows 95.</a:t>
            </a:r>
          </a:p>
        </p:txBody>
      </p:sp>
      <p:sp>
        <p:nvSpPr>
          <p:cNvPr id="16" name="Title 1"/>
          <p:cNvSpPr txBox="1">
            <a:spLocks/>
          </p:cNvSpPr>
          <p:nvPr/>
        </p:nvSpPr>
        <p:spPr>
          <a:xfrm>
            <a:off x="484256" y="5199516"/>
            <a:ext cx="8596313" cy="73342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sz="1800" dirty="0" smtClean="0">
                <a:solidFill>
                  <a:schemeClr val="tx1"/>
                </a:solidFill>
                <a:latin typeface="Times New Roman" panose="02020603050405020304" pitchFamily="18" charset="0"/>
                <a:cs typeface="Times New Roman" panose="02020603050405020304" pitchFamily="18" charset="0"/>
              </a:rPr>
              <a:t>FAT32 </a:t>
            </a: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17" name="Rectangle 16"/>
          <p:cNvSpPr/>
          <p:nvPr/>
        </p:nvSpPr>
        <p:spPr>
          <a:xfrm>
            <a:off x="5205928" y="5440498"/>
            <a:ext cx="6096000" cy="984885"/>
          </a:xfrm>
          <a:prstGeom prst="rect">
            <a:avLst/>
          </a:prstGeom>
        </p:spPr>
        <p:txBody>
          <a:bodyPr>
            <a:spAutoFit/>
          </a:bodyPr>
          <a:lstStyle/>
          <a:p>
            <a:pPr marL="285750" indent="-285750">
              <a:buFont typeface="Wingdings" panose="05000000000000000000" pitchFamily="2" charset="2"/>
              <a:buChar char="Ø"/>
            </a:pPr>
            <a:r>
              <a:rPr lang="en-US" sz="1400" dirty="0"/>
              <a:t>FAT32 supports basic drive sizes up to 2 TB or even as high as 16 TB with 64 KB clusters.</a:t>
            </a:r>
          </a:p>
          <a:p>
            <a:pPr marL="285750" indent="-285750">
              <a:buFont typeface="Wingdings" panose="05000000000000000000" pitchFamily="2" charset="2"/>
              <a:buChar char="Ø"/>
            </a:pPr>
            <a:r>
              <a:rPr lang="en-US" sz="1400" dirty="0"/>
              <a:t>Up to 268,173,300 files can be contained on a FAT32 volume so long as it's using 32 KB </a:t>
            </a:r>
            <a:r>
              <a:rPr lang="en-US" sz="1600" dirty="0"/>
              <a:t>clusters</a:t>
            </a:r>
            <a:r>
              <a:rPr lang="en-US" sz="1400" dirty="0"/>
              <a:t>.</a:t>
            </a:r>
          </a:p>
        </p:txBody>
      </p:sp>
      <p:cxnSp>
        <p:nvCxnSpPr>
          <p:cNvPr id="19" name="Straight Arrow Connector 18"/>
          <p:cNvCxnSpPr>
            <a:endCxn id="8" idx="1"/>
          </p:cNvCxnSpPr>
          <p:nvPr/>
        </p:nvCxnSpPr>
        <p:spPr>
          <a:xfrm>
            <a:off x="4151784" y="3020870"/>
            <a:ext cx="1977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151784" y="4136392"/>
            <a:ext cx="28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151784" y="5301952"/>
            <a:ext cx="28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1272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51384" y="260648"/>
            <a:ext cx="12288838" cy="2881313"/>
          </a:xfrm>
        </p:spPr>
        <p:txBody>
          <a:bodyPr>
            <a:normAutofit/>
          </a:bodyPr>
          <a:lstStyle/>
          <a:p>
            <a:pPr marL="0" indent="0">
              <a:buNone/>
            </a:pPr>
            <a:r>
              <a:rPr lang="en-US" b="1" dirty="0" smtClean="0">
                <a:cs typeface="Times New Roman" panose="02020603050405020304" pitchFamily="18" charset="0"/>
              </a:rPr>
              <a:t>Advantages </a:t>
            </a:r>
            <a:r>
              <a:rPr lang="en-US" dirty="0" smtClean="0">
                <a:cs typeface="Times New Roman" panose="02020603050405020304" pitchFamily="18" charset="0"/>
              </a:rPr>
              <a:t>:</a:t>
            </a:r>
          </a:p>
          <a:p>
            <a:pPr>
              <a:lnSpc>
                <a:spcPct val="150000"/>
              </a:lnSpc>
              <a:buFont typeface="Wingdings" panose="05000000000000000000" pitchFamily="2" charset="2"/>
              <a:buChar char="Ø"/>
            </a:pPr>
            <a:r>
              <a:rPr lang="en-US" dirty="0" smtClean="0">
                <a:cs typeface="Times New Roman" panose="02020603050405020304" pitchFamily="18" charset="0"/>
              </a:rPr>
              <a:t>Efficient </a:t>
            </a:r>
            <a:r>
              <a:rPr lang="en-US" dirty="0">
                <a:cs typeface="Times New Roman" panose="02020603050405020304" pitchFamily="18" charset="0"/>
              </a:rPr>
              <a:t>use of disk space</a:t>
            </a:r>
            <a:r>
              <a:rPr lang="en-US" dirty="0" smtClean="0">
                <a:cs typeface="Times New Roman" panose="02020603050405020304" pitchFamily="18" charset="0"/>
              </a:rPr>
              <a:t>. </a:t>
            </a:r>
          </a:p>
          <a:p>
            <a:pPr>
              <a:lnSpc>
                <a:spcPct val="150000"/>
              </a:lnSpc>
              <a:buFont typeface="Wingdings" panose="05000000000000000000" pitchFamily="2" charset="2"/>
              <a:buChar char="Ø"/>
            </a:pPr>
            <a:r>
              <a:rPr lang="en-US" dirty="0" smtClean="0">
                <a:cs typeface="Times New Roman" panose="02020603050405020304" pitchFamily="18" charset="0"/>
              </a:rPr>
              <a:t>FAT </a:t>
            </a:r>
            <a:r>
              <a:rPr lang="en-US" dirty="0">
                <a:cs typeface="Times New Roman" panose="02020603050405020304" pitchFamily="18" charset="0"/>
              </a:rPr>
              <a:t>can place </a:t>
            </a:r>
            <a:r>
              <a:rPr lang="en-US" dirty="0" smtClean="0">
                <a:cs typeface="Times New Roman" panose="02020603050405020304" pitchFamily="18" charset="0"/>
              </a:rPr>
              <a:t>the parts </a:t>
            </a:r>
            <a:r>
              <a:rPr lang="en-US" dirty="0">
                <a:cs typeface="Times New Roman" panose="02020603050405020304" pitchFamily="18" charset="0"/>
              </a:rPr>
              <a:t>of the file wherever they fit</a:t>
            </a:r>
            <a:r>
              <a:rPr lang="en-US" dirty="0" smtClean="0">
                <a:cs typeface="Times New Roman" panose="02020603050405020304" pitchFamily="18" charset="0"/>
              </a:rPr>
              <a:t>.</a:t>
            </a:r>
          </a:p>
          <a:p>
            <a:pPr>
              <a:lnSpc>
                <a:spcPct val="150000"/>
              </a:lnSpc>
              <a:buFont typeface="Wingdings" panose="05000000000000000000" pitchFamily="2" charset="2"/>
              <a:buChar char="Ø"/>
            </a:pPr>
            <a:r>
              <a:rPr lang="en-US" dirty="0" smtClean="0">
                <a:cs typeface="Times New Roman" panose="02020603050405020304" pitchFamily="18" charset="0"/>
              </a:rPr>
              <a:t>File </a:t>
            </a:r>
            <a:r>
              <a:rPr lang="en-US" dirty="0">
                <a:cs typeface="Times New Roman" panose="02020603050405020304" pitchFamily="18" charset="0"/>
              </a:rPr>
              <a:t>names can be up to 255 characters and file extensions </a:t>
            </a:r>
            <a:r>
              <a:rPr lang="en-US" dirty="0" smtClean="0">
                <a:cs typeface="Times New Roman" panose="02020603050405020304" pitchFamily="18" charset="0"/>
              </a:rPr>
              <a:t>longer than </a:t>
            </a:r>
            <a:r>
              <a:rPr lang="en-US" dirty="0">
                <a:cs typeface="Times New Roman" panose="02020603050405020304" pitchFamily="18" charset="0"/>
              </a:rPr>
              <a:t>3 </a:t>
            </a:r>
            <a:r>
              <a:rPr lang="en-US" dirty="0" smtClean="0">
                <a:cs typeface="Times New Roman" panose="02020603050405020304" pitchFamily="18" charset="0"/>
              </a:rPr>
              <a:t>characters. </a:t>
            </a:r>
          </a:p>
          <a:p>
            <a:pPr>
              <a:lnSpc>
                <a:spcPct val="150000"/>
              </a:lnSpc>
              <a:buFont typeface="Wingdings" panose="05000000000000000000" pitchFamily="2" charset="2"/>
              <a:buChar char="Ø"/>
            </a:pPr>
            <a:r>
              <a:rPr lang="en-US" dirty="0" smtClean="0">
                <a:cs typeface="Times New Roman" panose="02020603050405020304" pitchFamily="18" charset="0"/>
              </a:rPr>
              <a:t>Easy </a:t>
            </a:r>
            <a:r>
              <a:rPr lang="en-US" dirty="0">
                <a:cs typeface="Times New Roman" panose="02020603050405020304" pitchFamily="18" charset="0"/>
              </a:rPr>
              <a:t>to recover file names that have been </a:t>
            </a:r>
            <a:r>
              <a:rPr lang="en-US" dirty="0" smtClean="0">
                <a:cs typeface="Times New Roman" panose="02020603050405020304" pitchFamily="18" charset="0"/>
              </a:rPr>
              <a:t>deleted.</a:t>
            </a:r>
          </a:p>
        </p:txBody>
      </p:sp>
      <p:sp>
        <p:nvSpPr>
          <p:cNvPr id="4" name="Content Placeholder 2"/>
          <p:cNvSpPr txBox="1">
            <a:spLocks/>
          </p:cNvSpPr>
          <p:nvPr/>
        </p:nvSpPr>
        <p:spPr>
          <a:xfrm>
            <a:off x="520755" y="3157647"/>
            <a:ext cx="11532234" cy="2880320"/>
          </a:xfrm>
          <a:prstGeom prst="rect">
            <a:avLst/>
          </a:prstGeom>
        </p:spPr>
        <p:txBody>
          <a:bodyPr vert="horz" lIns="0" tIns="0" rIns="0" bIns="0" rtlCol="0">
            <a:normAutofit fontScale="92500" lnSpcReduction="20000"/>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b="1" dirty="0" smtClean="0">
                <a:cs typeface="Times New Roman" panose="02020603050405020304" pitchFamily="18" charset="0"/>
              </a:rPr>
              <a:t>Disadvantages:</a:t>
            </a:r>
          </a:p>
          <a:p>
            <a:pPr>
              <a:lnSpc>
                <a:spcPct val="150000"/>
              </a:lnSpc>
              <a:buFont typeface="Wingdings" panose="05000000000000000000" pitchFamily="2" charset="2"/>
              <a:buChar char="Ø"/>
            </a:pPr>
            <a:r>
              <a:rPr lang="en-US" dirty="0" smtClean="0">
                <a:cs typeface="Times New Roman" panose="02020603050405020304" pitchFamily="18" charset="0"/>
              </a:rPr>
              <a:t>Overall performance slows down as more files are stored on the drive.</a:t>
            </a:r>
          </a:p>
          <a:p>
            <a:pPr>
              <a:lnSpc>
                <a:spcPct val="150000"/>
              </a:lnSpc>
              <a:buFont typeface="Wingdings" panose="05000000000000000000" pitchFamily="2" charset="2"/>
              <a:buChar char="Ø"/>
            </a:pPr>
            <a:r>
              <a:rPr lang="en-US" dirty="0" smtClean="0">
                <a:cs typeface="Times New Roman" panose="02020603050405020304" pitchFamily="18" charset="0"/>
              </a:rPr>
              <a:t>Drives can become fragmented quite easily.</a:t>
            </a:r>
          </a:p>
          <a:p>
            <a:pPr>
              <a:lnSpc>
                <a:spcPct val="150000"/>
              </a:lnSpc>
              <a:buFont typeface="Wingdings" panose="05000000000000000000" pitchFamily="2" charset="2"/>
              <a:buChar char="Ø"/>
            </a:pPr>
            <a:r>
              <a:rPr lang="en-US" dirty="0" smtClean="0">
                <a:cs typeface="Times New Roman" panose="02020603050405020304" pitchFamily="18" charset="0"/>
              </a:rPr>
              <a:t>FAT lacks many of the security features in NTFS such as being able to assign access rights to files and directories. </a:t>
            </a:r>
          </a:p>
          <a:p>
            <a:pPr>
              <a:lnSpc>
                <a:spcPct val="150000"/>
              </a:lnSpc>
              <a:buFont typeface="Wingdings" panose="05000000000000000000" pitchFamily="2" charset="2"/>
              <a:buChar char="Ø"/>
            </a:pPr>
            <a:r>
              <a:rPr lang="en-US" dirty="0" smtClean="0">
                <a:cs typeface="Times New Roman" panose="02020603050405020304" pitchFamily="18" charset="0"/>
              </a:rPr>
              <a:t>It can also have file integrity problems such as lost clusters, invalid files and directories and allocation errors</a:t>
            </a:r>
            <a:r>
              <a:rPr lang="en-US" dirty="0" smtClean="0"/>
              <a:t>.</a:t>
            </a:r>
          </a:p>
          <a:p>
            <a:endParaRPr lang="en-US" dirty="0"/>
          </a:p>
        </p:txBody>
      </p:sp>
    </p:spTree>
    <p:extLst>
      <p:ext uri="{BB962C8B-B14F-4D97-AF65-F5344CB8AC3E}">
        <p14:creationId xmlns:p14="http://schemas.microsoft.com/office/powerpoint/2010/main" val="8968786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3352" y="260647"/>
            <a:ext cx="11376025" cy="855663"/>
          </a:xfrm>
        </p:spPr>
        <p:txBody>
          <a:bodyPr/>
          <a:lstStyle/>
          <a:p>
            <a:r>
              <a:rPr lang="en-US" dirty="0" smtClean="0">
                <a:solidFill>
                  <a:schemeClr val="tx1"/>
                </a:solidFill>
              </a:rPr>
              <a:t>NTFS:</a:t>
            </a:r>
            <a:endParaRPr lang="en-US" dirty="0">
              <a:solidFill>
                <a:schemeClr val="tx1"/>
              </a:solidFill>
            </a:endParaRPr>
          </a:p>
        </p:txBody>
      </p:sp>
      <p:sp>
        <p:nvSpPr>
          <p:cNvPr id="3" name="Content Placeholder 2"/>
          <p:cNvSpPr>
            <a:spLocks noGrp="1"/>
          </p:cNvSpPr>
          <p:nvPr>
            <p:ph idx="4294967295"/>
          </p:nvPr>
        </p:nvSpPr>
        <p:spPr>
          <a:xfrm>
            <a:off x="623392" y="688479"/>
            <a:ext cx="11015985" cy="4006850"/>
          </a:xfrm>
        </p:spPr>
        <p:txBody>
          <a:bodyPr/>
          <a:lstStyle/>
          <a:p>
            <a:pPr>
              <a:lnSpc>
                <a:spcPct val="150000"/>
              </a:lnSpc>
            </a:pPr>
            <a:r>
              <a:rPr lang="en-US" dirty="0"/>
              <a:t>NTFS is a file </a:t>
            </a:r>
            <a:r>
              <a:rPr lang="en-US" dirty="0" smtClean="0"/>
              <a:t>system first </a:t>
            </a:r>
            <a:r>
              <a:rPr lang="en-US" dirty="0"/>
              <a:t>introduced by Microsoft in 1993 with the release of Windows NT 3.1</a:t>
            </a:r>
            <a:r>
              <a:rPr lang="en-US" dirty="0" smtClean="0"/>
              <a:t>.</a:t>
            </a:r>
          </a:p>
          <a:p>
            <a:pPr>
              <a:lnSpc>
                <a:spcPct val="150000"/>
              </a:lnSpc>
            </a:pPr>
            <a:r>
              <a:rPr lang="en-US" dirty="0" smtClean="0"/>
              <a:t>NTFS (New </a:t>
            </a:r>
            <a:r>
              <a:rPr lang="en-US" dirty="0"/>
              <a:t>Technology File System) is the file </a:t>
            </a:r>
            <a:r>
              <a:rPr lang="en-US" dirty="0" smtClean="0"/>
              <a:t>system</a:t>
            </a:r>
            <a:r>
              <a:rPr lang="en-US" dirty="0"/>
              <a:t> </a:t>
            </a:r>
            <a:r>
              <a:rPr lang="en-US" dirty="0" smtClean="0"/>
              <a:t>that </a:t>
            </a:r>
            <a:r>
              <a:rPr lang="en-US" dirty="0"/>
              <a:t>the Windows </a:t>
            </a:r>
            <a:r>
              <a:rPr lang="en-US" dirty="0" smtClean="0"/>
              <a:t>NT</a:t>
            </a:r>
            <a:r>
              <a:rPr lang="en-US" dirty="0"/>
              <a:t> </a:t>
            </a:r>
            <a:r>
              <a:rPr lang="en-US" dirty="0" smtClean="0"/>
              <a:t>operating system uses </a:t>
            </a:r>
            <a:r>
              <a:rPr lang="en-US" dirty="0"/>
              <a:t>for storing and retrieving </a:t>
            </a:r>
            <a:r>
              <a:rPr lang="en-US" dirty="0" smtClean="0"/>
              <a:t>files on </a:t>
            </a:r>
            <a:r>
              <a:rPr lang="en-US" dirty="0"/>
              <a:t>a hard </a:t>
            </a:r>
            <a:r>
              <a:rPr lang="en-US" dirty="0" smtClean="0"/>
              <a:t>disk.</a:t>
            </a:r>
            <a:r>
              <a:rPr lang="en-US" dirty="0"/>
              <a:t> </a:t>
            </a:r>
            <a:endParaRPr lang="en-US" dirty="0" smtClean="0"/>
          </a:p>
        </p:txBody>
      </p:sp>
      <p:sp>
        <p:nvSpPr>
          <p:cNvPr id="4" name="Title 1"/>
          <p:cNvSpPr txBox="1">
            <a:spLocks/>
          </p:cNvSpPr>
          <p:nvPr/>
        </p:nvSpPr>
        <p:spPr>
          <a:xfrm>
            <a:off x="-4574865" y="2264072"/>
            <a:ext cx="11376025" cy="855663"/>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dirty="0" smtClean="0">
                <a:solidFill>
                  <a:schemeClr val="tx1"/>
                </a:solidFill>
              </a:rPr>
              <a:t>Features:</a:t>
            </a:r>
            <a:endParaRPr lang="en-US" dirty="0">
              <a:solidFill>
                <a:schemeClr val="tx1"/>
              </a:solidFill>
            </a:endParaRPr>
          </a:p>
        </p:txBody>
      </p:sp>
      <p:sp>
        <p:nvSpPr>
          <p:cNvPr id="5" name="Content Placeholder 2"/>
          <p:cNvSpPr txBox="1">
            <a:spLocks/>
          </p:cNvSpPr>
          <p:nvPr/>
        </p:nvSpPr>
        <p:spPr>
          <a:xfrm>
            <a:off x="983432" y="2758244"/>
            <a:ext cx="5400600" cy="4264025"/>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600" dirty="0" smtClean="0"/>
              <a:t>Support for very large files (up to 16 billion Bytes)</a:t>
            </a:r>
          </a:p>
          <a:p>
            <a:pPr>
              <a:lnSpc>
                <a:spcPct val="150000"/>
              </a:lnSpc>
            </a:pPr>
            <a:r>
              <a:rPr lang="en-US" sz="1600" dirty="0" smtClean="0"/>
              <a:t>Integrated file compression.</a:t>
            </a:r>
          </a:p>
          <a:p>
            <a:pPr>
              <a:lnSpc>
                <a:spcPct val="150000"/>
              </a:lnSpc>
            </a:pPr>
            <a:r>
              <a:rPr lang="en-US" sz="1600" dirty="0" smtClean="0"/>
              <a:t>Support for long file names as well as "8 by 3" names.</a:t>
            </a:r>
          </a:p>
          <a:p>
            <a:pPr>
              <a:lnSpc>
                <a:spcPct val="150000"/>
              </a:lnSpc>
            </a:pPr>
            <a:r>
              <a:rPr lang="en-US" sz="1600" dirty="0" smtClean="0"/>
              <a:t>Data security on both removable and fixed disks.</a:t>
            </a:r>
          </a:p>
          <a:p>
            <a:pPr>
              <a:lnSpc>
                <a:spcPct val="150000"/>
              </a:lnSpc>
            </a:pPr>
            <a:r>
              <a:rPr lang="en-US" sz="1600" dirty="0" smtClean="0"/>
              <a:t>An access control list (ACL) that lets a server administrator control who can access specific files.</a:t>
            </a:r>
          </a:p>
          <a:p>
            <a:pPr>
              <a:lnSpc>
                <a:spcPct val="150000"/>
              </a:lnSpc>
            </a:pPr>
            <a:endParaRPr lang="en-US" dirty="0" smtClean="0"/>
          </a:p>
          <a:p>
            <a:endParaRPr lang="en-US" dirty="0"/>
          </a:p>
        </p:txBody>
      </p:sp>
      <p:cxnSp>
        <p:nvCxnSpPr>
          <p:cNvPr id="7" name="Straight Connector 6"/>
          <p:cNvCxnSpPr/>
          <p:nvPr/>
        </p:nvCxnSpPr>
        <p:spPr>
          <a:xfrm>
            <a:off x="551384" y="2839684"/>
            <a:ext cx="0" cy="2232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51384" y="2983700"/>
            <a:ext cx="360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51384" y="3415748"/>
            <a:ext cx="360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51384" y="3775788"/>
            <a:ext cx="360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40666" y="4677953"/>
            <a:ext cx="360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51384" y="5071932"/>
            <a:ext cx="360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itle 1"/>
          <p:cNvSpPr txBox="1">
            <a:spLocks/>
          </p:cNvSpPr>
          <p:nvPr/>
        </p:nvSpPr>
        <p:spPr>
          <a:xfrm>
            <a:off x="1847528" y="2330412"/>
            <a:ext cx="11376025" cy="855663"/>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dirty="0" smtClean="0">
                <a:solidFill>
                  <a:schemeClr val="tx1"/>
                </a:solidFill>
              </a:rPr>
              <a:t>Versions:</a:t>
            </a:r>
            <a:endParaRPr lang="en-US" dirty="0">
              <a:solidFill>
                <a:schemeClr val="tx1"/>
              </a:solidFill>
            </a:endParaRPr>
          </a:p>
        </p:txBody>
      </p:sp>
      <p:sp>
        <p:nvSpPr>
          <p:cNvPr id="27" name="Content Placeholder 2"/>
          <p:cNvSpPr txBox="1">
            <a:spLocks/>
          </p:cNvSpPr>
          <p:nvPr/>
        </p:nvSpPr>
        <p:spPr>
          <a:xfrm>
            <a:off x="7665256" y="2733530"/>
            <a:ext cx="4488894" cy="3141872"/>
          </a:xfrm>
          <a:prstGeom prst="rect">
            <a:avLst/>
          </a:prstGeom>
        </p:spPr>
        <p:txBody>
          <a:bodyPr vert="horz" lIns="0" tIns="0" rIns="0" bIns="0" rtlCol="0">
            <a:normAutofit fontScale="85000" lnSpcReduction="10000"/>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smtClean="0"/>
              <a:t>v1.0 with NT 3.1 released in 1993.</a:t>
            </a:r>
          </a:p>
          <a:p>
            <a:pPr>
              <a:lnSpc>
                <a:spcPct val="150000"/>
              </a:lnSpc>
            </a:pPr>
            <a:r>
              <a:rPr lang="en-US" dirty="0" smtClean="0"/>
              <a:t>v1.1 with NT 3.5 released in1994.</a:t>
            </a:r>
          </a:p>
          <a:p>
            <a:pPr>
              <a:lnSpc>
                <a:spcPct val="150000"/>
              </a:lnSpc>
            </a:pPr>
            <a:r>
              <a:rPr lang="en-US" dirty="0" smtClean="0"/>
              <a:t>v1.2 with NT 3.51 released in 1995 and NT 4 (mid-1996) (occasionally referred to as "NTFS 4.0", because OS version is 4.0)</a:t>
            </a:r>
          </a:p>
          <a:p>
            <a:pPr>
              <a:lnSpc>
                <a:spcPct val="150000"/>
              </a:lnSpc>
            </a:pPr>
            <a:r>
              <a:rPr lang="en-US" dirty="0" smtClean="0"/>
              <a:t>v3.0 from Windows 2000 (NTFS V5.0)</a:t>
            </a:r>
          </a:p>
          <a:p>
            <a:pPr>
              <a:lnSpc>
                <a:spcPct val="150000"/>
              </a:lnSpc>
            </a:pPr>
            <a:r>
              <a:rPr lang="en-US" dirty="0" smtClean="0"/>
              <a:t>v3.1 from Windows XP, Windows Server 2003, Windows Server 2008,Windows7.</a:t>
            </a:r>
          </a:p>
          <a:p>
            <a:endParaRPr lang="en-US" dirty="0"/>
          </a:p>
        </p:txBody>
      </p:sp>
      <p:cxnSp>
        <p:nvCxnSpPr>
          <p:cNvPr id="29" name="Straight Connector 28"/>
          <p:cNvCxnSpPr/>
          <p:nvPr/>
        </p:nvCxnSpPr>
        <p:spPr>
          <a:xfrm>
            <a:off x="7032104" y="2773424"/>
            <a:ext cx="0" cy="2317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032104" y="2917440"/>
            <a:ext cx="5034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7032104" y="3349488"/>
            <a:ext cx="5034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032104" y="3709528"/>
            <a:ext cx="5034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032104" y="4629069"/>
            <a:ext cx="5034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032104" y="5090932"/>
            <a:ext cx="5034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405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71464" y="430140"/>
            <a:ext cx="9361040" cy="974725"/>
          </a:xfrm>
        </p:spPr>
        <p:txBody>
          <a:bodyPr/>
          <a:lstStyle/>
          <a:p>
            <a:pPr algn="ctr"/>
            <a:r>
              <a:rPr lang="en-US" dirty="0">
                <a:solidFill>
                  <a:schemeClr val="tx1"/>
                </a:solidFill>
              </a:rPr>
              <a:t>Comparison between NTFS &amp; FAT</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559496" y="940302"/>
            <a:ext cx="9001000" cy="5369018"/>
          </a:xfrm>
        </p:spPr>
      </p:pic>
    </p:spTree>
    <p:extLst>
      <p:ext uri="{BB962C8B-B14F-4D97-AF65-F5344CB8AC3E}">
        <p14:creationId xmlns:p14="http://schemas.microsoft.com/office/powerpoint/2010/main" val="11976349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Shape 397"/>
          <p:cNvSpPr txBox="1">
            <a:spLocks noGrp="1"/>
          </p:cNvSpPr>
          <p:nvPr>
            <p:ph type="body" idx="4294967295"/>
          </p:nvPr>
        </p:nvSpPr>
        <p:spPr>
          <a:xfrm>
            <a:off x="194600" y="2103350"/>
            <a:ext cx="4029900" cy="4012200"/>
          </a:xfrm>
          <a:prstGeom prst="rect">
            <a:avLst/>
          </a:prstGeom>
        </p:spPr>
        <p:txBody>
          <a:bodyPr wrap="square" lIns="121900" tIns="121900" rIns="121900" bIns="121900" anchor="t" anchorCtr="0">
            <a:noAutofit/>
          </a:bodyPr>
          <a:lstStyle/>
          <a:p>
            <a:pPr marL="457200" indent="-330200">
              <a:lnSpc>
                <a:spcPct val="163636"/>
              </a:lnSpc>
              <a:spcBef>
                <a:spcPts val="400"/>
              </a:spcBef>
              <a:buClr>
                <a:srgbClr val="000000"/>
              </a:buClr>
              <a:buSzPts val="1600"/>
              <a:buFont typeface="Times New Roman"/>
              <a:buChar char="●"/>
            </a:pPr>
            <a:r>
              <a:rPr lang="en-US" dirty="0"/>
              <a:t>The registry or Windows registry contains information, settings, options, and other values for programs and hardware installed on all versions of Microsoft Windows operating systems</a:t>
            </a:r>
          </a:p>
          <a:p>
            <a:pPr marL="457200" lvl="0" indent="-330200" rtl="0">
              <a:lnSpc>
                <a:spcPct val="163636"/>
              </a:lnSpc>
              <a:spcBef>
                <a:spcPts val="400"/>
              </a:spcBef>
              <a:spcAft>
                <a:spcPts val="0"/>
              </a:spcAft>
              <a:buClr>
                <a:srgbClr val="000000"/>
              </a:buClr>
              <a:buSzPts val="1600"/>
              <a:buFont typeface="Times New Roman"/>
              <a:buChar char="●"/>
            </a:pPr>
            <a:endParaRPr lang="en-US" dirty="0">
              <a:solidFill>
                <a:srgbClr val="000000"/>
              </a:solidFill>
              <a:latin typeface="Times New Roman"/>
              <a:ea typeface="Times New Roman"/>
              <a:cs typeface="Times New Roman"/>
              <a:sym typeface="Times New Roman"/>
            </a:endParaRPr>
          </a:p>
        </p:txBody>
      </p:sp>
      <p:pic>
        <p:nvPicPr>
          <p:cNvPr id="398" name="Shape 398"/>
          <p:cNvPicPr preferRelativeResize="0"/>
          <p:nvPr/>
        </p:nvPicPr>
        <p:blipFill>
          <a:blip r:embed="rId3">
            <a:alphaModFix/>
          </a:blip>
          <a:stretch>
            <a:fillRect/>
          </a:stretch>
        </p:blipFill>
        <p:spPr>
          <a:xfrm>
            <a:off x="4943763" y="1600900"/>
            <a:ext cx="6602675" cy="4797625"/>
          </a:xfrm>
          <a:prstGeom prst="rect">
            <a:avLst/>
          </a:prstGeom>
          <a:noFill/>
          <a:ln>
            <a:noFill/>
          </a:ln>
        </p:spPr>
      </p:pic>
      <p:sp>
        <p:nvSpPr>
          <p:cNvPr id="399" name="Shape 399"/>
          <p:cNvSpPr txBox="1"/>
          <p:nvPr/>
        </p:nvSpPr>
        <p:spPr>
          <a:xfrm>
            <a:off x="4505250" y="600950"/>
            <a:ext cx="3181500" cy="600900"/>
          </a:xfrm>
          <a:prstGeom prst="rect">
            <a:avLst/>
          </a:prstGeom>
          <a:noFill/>
          <a:ln>
            <a:noFill/>
          </a:ln>
        </p:spPr>
        <p:txBody>
          <a:bodyPr wrap="square" lIns="91425" tIns="91425" rIns="91425" bIns="91425" anchor="t" anchorCtr="0">
            <a:noAutofit/>
          </a:bodyPr>
          <a:lstStyle/>
          <a:p>
            <a:pPr marL="0" lvl="0" indent="0">
              <a:spcBef>
                <a:spcPts val="0"/>
              </a:spcBef>
              <a:buNone/>
            </a:pPr>
            <a:r>
              <a:rPr lang="en-US" sz="2600">
                <a:solidFill>
                  <a:srgbClr val="0098C7"/>
                </a:solidFill>
                <a:latin typeface="Times New Roman"/>
                <a:ea typeface="Times New Roman"/>
                <a:cs typeface="Times New Roman"/>
                <a:sym typeface="Times New Roman"/>
              </a:rPr>
              <a:t>Windows Registry</a:t>
            </a:r>
          </a:p>
        </p:txBody>
      </p:sp>
    </p:spTree>
    <p:extLst>
      <p:ext uri="{BB962C8B-B14F-4D97-AF65-F5344CB8AC3E}">
        <p14:creationId xmlns:p14="http://schemas.microsoft.com/office/powerpoint/2010/main" val="4293339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Shape 406"/>
          <p:cNvSpPr txBox="1">
            <a:spLocks noGrp="1"/>
          </p:cNvSpPr>
          <p:nvPr>
            <p:ph type="body" idx="4294967295"/>
          </p:nvPr>
        </p:nvSpPr>
        <p:spPr>
          <a:xfrm>
            <a:off x="304731" y="980728"/>
            <a:ext cx="4802188" cy="4683125"/>
          </a:xfrm>
          <a:prstGeom prst="rect">
            <a:avLst/>
          </a:prstGeom>
        </p:spPr>
        <p:txBody>
          <a:bodyPr wrap="square" lIns="121900" tIns="121900" rIns="121900" bIns="121900" anchor="t" anchorCtr="0">
            <a:noAutofit/>
          </a:bodyPr>
          <a:lstStyle/>
          <a:p>
            <a:pPr marL="457200" lvl="0" indent="-330200" rtl="0">
              <a:lnSpc>
                <a:spcPct val="163636"/>
              </a:lnSpc>
              <a:spcBef>
                <a:spcPts val="400"/>
              </a:spcBef>
              <a:spcAft>
                <a:spcPts val="0"/>
              </a:spcAft>
              <a:buClr>
                <a:srgbClr val="000000"/>
              </a:buClr>
              <a:buSzPts val="1600"/>
              <a:buFont typeface="Times New Roman"/>
              <a:buChar char="●"/>
            </a:pPr>
            <a:r>
              <a:rPr lang="en-US" dirty="0">
                <a:solidFill>
                  <a:srgbClr val="000000"/>
                </a:solidFill>
                <a:latin typeface="Times New Roman"/>
                <a:ea typeface="Times New Roman"/>
                <a:cs typeface="Times New Roman"/>
                <a:sym typeface="Times New Roman"/>
              </a:rPr>
              <a:t>The registry contains two basic elements: keys and values.</a:t>
            </a:r>
          </a:p>
          <a:p>
            <a:pPr marL="457200" lvl="0" indent="-330200" rtl="0">
              <a:lnSpc>
                <a:spcPct val="163636"/>
              </a:lnSpc>
              <a:spcBef>
                <a:spcPts val="0"/>
              </a:spcBef>
              <a:spcAft>
                <a:spcPts val="0"/>
              </a:spcAft>
              <a:buClr>
                <a:srgbClr val="000000"/>
              </a:buClr>
              <a:buSzPts val="1600"/>
              <a:buFont typeface="Times New Roman"/>
              <a:buChar char="●"/>
            </a:pPr>
            <a:r>
              <a:rPr lang="en-US" dirty="0">
                <a:solidFill>
                  <a:srgbClr val="000000"/>
                </a:solidFill>
                <a:latin typeface="Times New Roman"/>
                <a:ea typeface="Times New Roman"/>
                <a:cs typeface="Times New Roman"/>
                <a:sym typeface="Times New Roman"/>
              </a:rPr>
              <a:t>Keys may contain values and subkeys. </a:t>
            </a:r>
          </a:p>
          <a:p>
            <a:pPr marL="457200" lvl="0" indent="-330200" rtl="0">
              <a:lnSpc>
                <a:spcPct val="163636"/>
              </a:lnSpc>
              <a:spcBef>
                <a:spcPts val="0"/>
              </a:spcBef>
              <a:spcAft>
                <a:spcPts val="0"/>
              </a:spcAft>
              <a:buClr>
                <a:srgbClr val="000000"/>
              </a:buClr>
              <a:buSzPts val="1600"/>
              <a:buFont typeface="Times New Roman"/>
              <a:buChar char="●"/>
            </a:pPr>
            <a:r>
              <a:rPr lang="en-US" dirty="0">
                <a:solidFill>
                  <a:srgbClr val="000000"/>
                </a:solidFill>
                <a:latin typeface="Times New Roman"/>
                <a:ea typeface="Times New Roman"/>
                <a:cs typeface="Times New Roman"/>
                <a:sym typeface="Times New Roman"/>
              </a:rPr>
              <a:t>A hive is a logical group of keys, subkeys, and values in the registry.</a:t>
            </a:r>
          </a:p>
          <a:p>
            <a:pPr marL="0" lvl="0" indent="0" rtl="0">
              <a:spcBef>
                <a:spcPts val="0"/>
              </a:spcBef>
              <a:buNone/>
            </a:pPr>
            <a:endParaRPr dirty="0">
              <a:solidFill>
                <a:srgbClr val="000000"/>
              </a:solidFill>
              <a:latin typeface="Times New Roman"/>
              <a:ea typeface="Times New Roman"/>
              <a:cs typeface="Times New Roman"/>
              <a:sym typeface="Times New Roman"/>
            </a:endParaRPr>
          </a:p>
        </p:txBody>
      </p:sp>
      <p:sp>
        <p:nvSpPr>
          <p:cNvPr id="408" name="Shape 408"/>
          <p:cNvSpPr txBox="1"/>
          <p:nvPr/>
        </p:nvSpPr>
        <p:spPr>
          <a:xfrm>
            <a:off x="3599748" y="116632"/>
            <a:ext cx="3075600" cy="565500"/>
          </a:xfrm>
          <a:prstGeom prst="rect">
            <a:avLst/>
          </a:prstGeom>
          <a:noFill/>
          <a:ln>
            <a:noFill/>
          </a:ln>
        </p:spPr>
        <p:txBody>
          <a:bodyPr wrap="square" lIns="91425" tIns="91425" rIns="91425" bIns="91425" anchor="t" anchorCtr="0">
            <a:noAutofit/>
          </a:bodyPr>
          <a:lstStyle/>
          <a:p>
            <a:pPr marL="0" lvl="0" indent="0">
              <a:spcBef>
                <a:spcPts val="0"/>
              </a:spcBef>
              <a:buNone/>
            </a:pPr>
            <a:r>
              <a:rPr lang="en-US" sz="2600" dirty="0">
                <a:solidFill>
                  <a:srgbClr val="0098C7"/>
                </a:solidFill>
                <a:latin typeface="Times New Roman"/>
                <a:ea typeface="Times New Roman"/>
                <a:cs typeface="Times New Roman"/>
                <a:sym typeface="Times New Roman"/>
              </a:rPr>
              <a:t>Structure of Registry</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46448"/>
            <a:ext cx="3995809" cy="2939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31573" y="3717032"/>
            <a:ext cx="11525067" cy="1403461"/>
          </a:xfrm>
          <a:prstGeom prst="rect">
            <a:avLst/>
          </a:prstGeom>
        </p:spPr>
        <p:txBody>
          <a:bodyPr wrap="square">
            <a:spAutoFit/>
          </a:bodyPr>
          <a:lstStyle/>
          <a:p>
            <a:pPr lvl="0">
              <a:spcBef>
                <a:spcPct val="20000"/>
              </a:spcBef>
            </a:pPr>
            <a:r>
              <a:rPr lang="en-US" sz="2400" dirty="0" smtClean="0">
                <a:solidFill>
                  <a:prstClr val="black"/>
                </a:solidFill>
                <a:latin typeface="Times New Roman" panose="02020603050405020304" pitchFamily="18" charset="0"/>
                <a:cs typeface="Times New Roman" panose="02020603050405020304" pitchFamily="18" charset="0"/>
              </a:rPr>
              <a:t>Editing:</a:t>
            </a:r>
            <a:endParaRPr lang="en-US" sz="2400" dirty="0">
              <a:solidFill>
                <a:prstClr val="black"/>
              </a:solidFill>
              <a:latin typeface="Times New Roman" panose="02020603050405020304" pitchFamily="18" charset="0"/>
              <a:cs typeface="Times New Roman" panose="02020603050405020304" pitchFamily="18" charset="0"/>
            </a:endParaRPr>
          </a:p>
          <a:p>
            <a:pPr marL="342900" lvl="0" indent="-342900">
              <a:spcBef>
                <a:spcPct val="20000"/>
              </a:spcBef>
              <a:buFont typeface="Arial" panose="020B0604020202020204" pitchFamily="34" charset="0"/>
              <a:buChar char="•"/>
            </a:pPr>
            <a:r>
              <a:rPr lang="en-US" dirty="0">
                <a:solidFill>
                  <a:prstClr val="black"/>
                </a:solidFill>
                <a:latin typeface="Times New Roman" panose="02020603050405020304" pitchFamily="18" charset="0"/>
                <a:cs typeface="Times New Roman" panose="02020603050405020304" pitchFamily="18" charset="0"/>
              </a:rPr>
              <a:t>A careless change to the operating system configuration in the registry could cause irreversible damage, so it is usually only installer programs which perform changes to the registry database during installation/configuration and removal.</a:t>
            </a:r>
          </a:p>
          <a:p>
            <a:pPr marL="342900" lvl="0" indent="-342900">
              <a:spcBef>
                <a:spcPct val="20000"/>
              </a:spcBef>
              <a:buFont typeface="Arial" panose="020B0604020202020204" pitchFamily="34" charset="0"/>
              <a:buChar char="•"/>
            </a:pPr>
            <a:r>
              <a:rPr lang="en-US" dirty="0">
                <a:solidFill>
                  <a:prstClr val="black"/>
                </a:solidFill>
                <a:latin typeface="Times New Roman" panose="02020603050405020304" pitchFamily="18" charset="0"/>
                <a:cs typeface="Times New Roman" panose="02020603050405020304" pitchFamily="18" charset="0"/>
              </a:rPr>
              <a:t>Windows Registry can be edited manually using programs such as RegEdit.exe</a:t>
            </a:r>
          </a:p>
        </p:txBody>
      </p:sp>
    </p:spTree>
    <p:extLst>
      <p:ext uri="{BB962C8B-B14F-4D97-AF65-F5344CB8AC3E}">
        <p14:creationId xmlns:p14="http://schemas.microsoft.com/office/powerpoint/2010/main" val="3560578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body" idx="4294967295"/>
          </p:nvPr>
        </p:nvSpPr>
        <p:spPr>
          <a:xfrm>
            <a:off x="4969890" y="260648"/>
            <a:ext cx="1792287" cy="1014413"/>
          </a:xfrm>
          <a:prstGeom prst="rect">
            <a:avLst/>
          </a:prstGeom>
        </p:spPr>
        <p:txBody>
          <a:bodyPr wrap="square" lIns="121900" tIns="121900" rIns="121900" bIns="121900" anchor="b" anchorCtr="0">
            <a:noAutofit/>
          </a:bodyPr>
          <a:lstStyle/>
          <a:p>
            <a:pPr marL="0" lvl="0" indent="-69850" rtl="0">
              <a:lnSpc>
                <a:spcPct val="112500"/>
              </a:lnSpc>
              <a:spcBef>
                <a:spcPts val="0"/>
              </a:spcBef>
              <a:buClr>
                <a:schemeClr val="dk1"/>
              </a:buClr>
              <a:buSzPts val="1100"/>
              <a:buFont typeface="Arial"/>
              <a:buNone/>
            </a:pPr>
            <a:r>
              <a:rPr lang="en-US" sz="2800" b="1">
                <a:latin typeface="Times New Roman"/>
                <a:ea typeface="Times New Roman"/>
                <a:cs typeface="Times New Roman"/>
                <a:sym typeface="Times New Roman"/>
              </a:rPr>
              <a:t>Keyboard</a:t>
            </a:r>
          </a:p>
        </p:txBody>
      </p:sp>
      <p:pic>
        <p:nvPicPr>
          <p:cNvPr id="202" name="Shape 202"/>
          <p:cNvPicPr preferRelativeResize="0"/>
          <p:nvPr/>
        </p:nvPicPr>
        <p:blipFill>
          <a:blip r:embed="rId3">
            <a:alphaModFix/>
          </a:blip>
          <a:stretch>
            <a:fillRect/>
          </a:stretch>
        </p:blipFill>
        <p:spPr>
          <a:xfrm>
            <a:off x="3943581" y="3074902"/>
            <a:ext cx="2909379" cy="1719618"/>
          </a:xfrm>
          <a:prstGeom prst="rect">
            <a:avLst/>
          </a:prstGeom>
          <a:noFill/>
          <a:ln>
            <a:noFill/>
          </a:ln>
        </p:spPr>
      </p:pic>
      <p:pic>
        <p:nvPicPr>
          <p:cNvPr id="203" name="Shape 203"/>
          <p:cNvPicPr preferRelativeResize="0"/>
          <p:nvPr/>
        </p:nvPicPr>
        <p:blipFill>
          <a:blip r:embed="rId4">
            <a:alphaModFix/>
          </a:blip>
          <a:stretch>
            <a:fillRect/>
          </a:stretch>
        </p:blipFill>
        <p:spPr>
          <a:xfrm>
            <a:off x="7995830" y="4108297"/>
            <a:ext cx="2890800" cy="1591166"/>
          </a:xfrm>
          <a:prstGeom prst="rect">
            <a:avLst/>
          </a:prstGeom>
          <a:noFill/>
          <a:ln>
            <a:noFill/>
          </a:ln>
        </p:spPr>
      </p:pic>
      <p:sp>
        <p:nvSpPr>
          <p:cNvPr id="204" name="Shape 204"/>
          <p:cNvSpPr txBox="1"/>
          <p:nvPr/>
        </p:nvSpPr>
        <p:spPr>
          <a:xfrm>
            <a:off x="1215050" y="3167270"/>
            <a:ext cx="2053500" cy="1882055"/>
          </a:xfrm>
          <a:prstGeom prst="rect">
            <a:avLst/>
          </a:prstGeom>
          <a:noFill/>
          <a:ln>
            <a:noFill/>
          </a:ln>
        </p:spPr>
        <p:txBody>
          <a:bodyPr wrap="square" lIns="91425" tIns="91425" rIns="91425" bIns="91425" anchor="t" anchorCtr="0">
            <a:noAutofit/>
          </a:bodyPr>
          <a:lstStyle/>
          <a:p>
            <a:pPr marL="0" lvl="0" indent="0">
              <a:spcBef>
                <a:spcPts val="0"/>
              </a:spcBef>
              <a:buNone/>
            </a:pPr>
            <a:r>
              <a:rPr lang="en-US" dirty="0"/>
              <a:t>Mechanical Keyboard</a:t>
            </a:r>
          </a:p>
        </p:txBody>
      </p:sp>
      <p:sp>
        <p:nvSpPr>
          <p:cNvPr id="205" name="Shape 205"/>
          <p:cNvSpPr txBox="1"/>
          <p:nvPr/>
        </p:nvSpPr>
        <p:spPr>
          <a:xfrm>
            <a:off x="4969890" y="4108297"/>
            <a:ext cx="2439900" cy="367500"/>
          </a:xfrm>
          <a:prstGeom prst="rect">
            <a:avLst/>
          </a:prstGeom>
          <a:noFill/>
          <a:ln>
            <a:noFill/>
          </a:ln>
        </p:spPr>
        <p:txBody>
          <a:bodyPr wrap="square" lIns="91425" tIns="91425" rIns="91425" bIns="91425" anchor="t" anchorCtr="0">
            <a:noAutofit/>
          </a:bodyPr>
          <a:lstStyle/>
          <a:p>
            <a:pPr marL="0" lvl="0" indent="0">
              <a:spcBef>
                <a:spcPts val="0"/>
              </a:spcBef>
              <a:buNone/>
            </a:pPr>
            <a:endParaRPr/>
          </a:p>
        </p:txBody>
      </p:sp>
      <p:sp>
        <p:nvSpPr>
          <p:cNvPr id="206" name="Shape 206"/>
          <p:cNvSpPr txBox="1"/>
          <p:nvPr/>
        </p:nvSpPr>
        <p:spPr>
          <a:xfrm>
            <a:off x="4411420" y="5049325"/>
            <a:ext cx="1973700" cy="3675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dirty="0"/>
              <a:t>Membrane Keyboard</a:t>
            </a:r>
          </a:p>
        </p:txBody>
      </p:sp>
      <p:sp>
        <p:nvSpPr>
          <p:cNvPr id="207" name="Shape 207"/>
          <p:cNvSpPr txBox="1"/>
          <p:nvPr/>
        </p:nvSpPr>
        <p:spPr>
          <a:xfrm>
            <a:off x="8597474" y="5914973"/>
            <a:ext cx="1973700" cy="653756"/>
          </a:xfrm>
          <a:prstGeom prst="rect">
            <a:avLst/>
          </a:prstGeom>
          <a:noFill/>
          <a:ln>
            <a:noFill/>
          </a:ln>
        </p:spPr>
        <p:txBody>
          <a:bodyPr wrap="square" lIns="91425" tIns="91425" rIns="91425" bIns="91425" anchor="t" anchorCtr="0">
            <a:noAutofit/>
          </a:bodyPr>
          <a:lstStyle/>
          <a:p>
            <a:pPr marL="0" lvl="0" indent="0">
              <a:spcBef>
                <a:spcPts val="0"/>
              </a:spcBef>
              <a:buNone/>
            </a:pPr>
            <a:r>
              <a:rPr lang="en-US" dirty="0"/>
              <a:t>Multimedia Keyboard</a:t>
            </a:r>
          </a:p>
        </p:txBody>
      </p:sp>
      <p:pic>
        <p:nvPicPr>
          <p:cNvPr id="2" name="Picture 1"/>
          <p:cNvPicPr>
            <a:picLocks noChangeAspect="1"/>
          </p:cNvPicPr>
          <p:nvPr/>
        </p:nvPicPr>
        <p:blipFill>
          <a:blip r:embed="rId5"/>
          <a:stretch>
            <a:fillRect/>
          </a:stretch>
        </p:blipFill>
        <p:spPr>
          <a:xfrm>
            <a:off x="778717" y="1401900"/>
            <a:ext cx="2664183" cy="1444877"/>
          </a:xfrm>
          <a:prstGeom prst="rect">
            <a:avLst/>
          </a:prstGeom>
        </p:spPr>
      </p:pic>
    </p:spTree>
    <p:extLst>
      <p:ext uri="{BB962C8B-B14F-4D97-AF65-F5344CB8AC3E}">
        <p14:creationId xmlns:p14="http://schemas.microsoft.com/office/powerpoint/2010/main" val="16651540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5156" y="1712901"/>
            <a:ext cx="4392488" cy="5745163"/>
          </a:xfrm>
        </p:spPr>
        <p:txBody>
          <a:bodyPr/>
          <a:lstStyle/>
          <a:p>
            <a:r>
              <a:rPr lang="en-US" sz="3200" dirty="0" smtClean="0">
                <a:solidFill>
                  <a:srgbClr val="00B0F0"/>
                </a:solidFill>
                <a:latin typeface="Times New Roman" panose="02020603050405020304" pitchFamily="18" charset="0"/>
                <a:cs typeface="Times New Roman" panose="02020603050405020304" pitchFamily="18" charset="0"/>
              </a:rPr>
              <a:t>File locations</a:t>
            </a:r>
            <a:endParaRPr lang="en-US" dirty="0">
              <a:solidFill>
                <a:srgbClr val="00B0F0"/>
              </a:solidFill>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location for system registry files in Windows NT is %SystemRoot%\</a:t>
            </a:r>
            <a:r>
              <a:rPr lang="en-US" dirty="0" smtClean="0">
                <a:latin typeface="Times New Roman" panose="02020603050405020304" pitchFamily="18" charset="0"/>
                <a:cs typeface="Times New Roman" panose="02020603050405020304" pitchFamily="18" charset="0"/>
              </a:rPr>
              <a:t>System32\</a:t>
            </a:r>
            <a:r>
              <a:rPr lang="en-US" dirty="0" err="1" smtClean="0">
                <a:latin typeface="Times New Roman" panose="02020603050405020304" pitchFamily="18" charset="0"/>
                <a:cs typeface="Times New Roman" panose="02020603050405020304" pitchFamily="18" charset="0"/>
              </a:rPr>
              <a:t>Config</a:t>
            </a:r>
            <a:r>
              <a:rPr lang="en-US" dirty="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Windows 9x  the registry files are stored in the %</a:t>
            </a:r>
            <a:r>
              <a:rPr lang="en-US" sz="1600" dirty="0">
                <a:latin typeface="Times New Roman" panose="02020603050405020304" pitchFamily="18" charset="0"/>
                <a:cs typeface="Times New Roman" panose="02020603050405020304" pitchFamily="18" charset="0"/>
              </a:rPr>
              <a:t>WINDIR% </a:t>
            </a:r>
            <a:r>
              <a:rPr lang="en-US" dirty="0">
                <a:latin typeface="Times New Roman" panose="02020603050405020304" pitchFamily="18" charset="0"/>
                <a:cs typeface="Times New Roman" panose="02020603050405020304" pitchFamily="18" charset="0"/>
              </a:rPr>
              <a:t>directory under the names</a:t>
            </a:r>
            <a:r>
              <a:rPr lang="en-US" sz="1600" dirty="0">
                <a:latin typeface="Times New Roman" panose="02020603050405020304" pitchFamily="18" charset="0"/>
                <a:cs typeface="Times New Roman" panose="02020603050405020304" pitchFamily="18" charset="0"/>
              </a:rPr>
              <a:t> USER.DAT</a:t>
            </a:r>
            <a:r>
              <a:rPr lang="en-US" dirty="0">
                <a:latin typeface="Times New Roman" panose="02020603050405020304" pitchFamily="18" charset="0"/>
                <a:cs typeface="Times New Roman" panose="02020603050405020304" pitchFamily="18" charset="0"/>
              </a:rPr>
              <a:t> and </a:t>
            </a:r>
            <a:r>
              <a:rPr lang="en-US" sz="1600" dirty="0">
                <a:latin typeface="Times New Roman" panose="02020603050405020304" pitchFamily="18" charset="0"/>
                <a:cs typeface="Times New Roman" panose="02020603050405020304" pitchFamily="18" charset="0"/>
              </a:rPr>
              <a:t>SYSTEM.DAT</a:t>
            </a:r>
            <a:r>
              <a:rPr lang="en-US" dirty="0">
                <a:latin typeface="Times New Roman" panose="02020603050405020304" pitchFamily="18" charset="0"/>
                <a:cs typeface="Times New Roman" panose="02020603050405020304" pitchFamily="18" charset="0"/>
              </a:rPr>
              <a:t> with the addition of </a:t>
            </a:r>
            <a:r>
              <a:rPr lang="en-US" sz="1600" dirty="0" smtClean="0">
                <a:latin typeface="Times New Roman" panose="02020603050405020304" pitchFamily="18" charset="0"/>
                <a:cs typeface="Times New Roman" panose="02020603050405020304" pitchFamily="18" charset="0"/>
              </a:rPr>
              <a:t>CLASSES.DAT .</a:t>
            </a: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000" dirty="0"/>
          </a:p>
          <a:p>
            <a:pPr>
              <a:buFont typeface="Wingdings" panose="05000000000000000000" pitchFamily="2" charset="2"/>
              <a:buChar char="Ø"/>
            </a:pPr>
            <a:endParaRPr lang="en-US" sz="2800" dirty="0"/>
          </a:p>
        </p:txBody>
      </p:sp>
      <p:sp>
        <p:nvSpPr>
          <p:cNvPr id="2" name="Rectangle 1"/>
          <p:cNvSpPr/>
          <p:nvPr/>
        </p:nvSpPr>
        <p:spPr>
          <a:xfrm>
            <a:off x="5822976" y="1537318"/>
            <a:ext cx="6096000" cy="3508653"/>
          </a:xfrm>
          <a:prstGeom prst="rect">
            <a:avLst/>
          </a:prstGeom>
        </p:spPr>
        <p:txBody>
          <a:bodyPr>
            <a:spAutoFit/>
          </a:bodyPr>
          <a:lstStyle/>
          <a:p>
            <a:r>
              <a:rPr lang="en-US" sz="2400" dirty="0">
                <a:solidFill>
                  <a:srgbClr val="00B0F0"/>
                </a:solidFill>
                <a:latin typeface="Times New Roman" panose="02020603050405020304" pitchFamily="18" charset="0"/>
                <a:cs typeface="Times New Roman" panose="02020603050405020304" pitchFamily="18" charset="0"/>
              </a:rPr>
              <a:t>Backup and Recovery</a:t>
            </a:r>
            <a:r>
              <a:rPr lang="en-US" sz="2400" dirty="0" smtClean="0">
                <a:solidFill>
                  <a:srgbClr val="00B0F0"/>
                </a:solidFill>
                <a:latin typeface="Times New Roman" panose="02020603050405020304" pitchFamily="18" charset="0"/>
                <a:cs typeface="Times New Roman" panose="02020603050405020304" pitchFamily="18" charset="0"/>
              </a:rPr>
              <a:t>:</a:t>
            </a:r>
          </a:p>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 System </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Restore can back up the registry and restore it as </a:t>
            </a:r>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 long </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as Windows is bootable, or from Windows recovery management .</a:t>
            </a:r>
          </a:p>
          <a:p>
            <a:r>
              <a:rPr lang="en-US" dirty="0">
                <a:solidFill>
                  <a:schemeClr val="tx1">
                    <a:lumMod val="75000"/>
                    <a:lumOff val="25000"/>
                  </a:schemeClr>
                </a:solidFill>
                <a:latin typeface="Times New Roman" panose="02020603050405020304" pitchFamily="18" charset="0"/>
                <a:cs typeface="Times New Roman" panose="02020603050405020304" pitchFamily="18" charset="0"/>
              </a:rPr>
              <a:t>NTBackup can back up the registry as part of the </a:t>
            </a:r>
            <a:r>
              <a:rPr lang="en-US" i="1" dirty="0">
                <a:solidFill>
                  <a:schemeClr val="tx1">
                    <a:lumMod val="75000"/>
                    <a:lumOff val="25000"/>
                  </a:schemeClr>
                </a:solidFill>
                <a:latin typeface="Times New Roman" panose="02020603050405020304" pitchFamily="18" charset="0"/>
                <a:cs typeface="Times New Roman" panose="02020603050405020304" pitchFamily="18" charset="0"/>
              </a:rPr>
              <a:t>System State</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 and restore it. Automated System Recovery in Windows XP can also restore the registry.</a:t>
            </a:r>
          </a:p>
          <a:p>
            <a:r>
              <a:rPr lang="en-US" dirty="0">
                <a:solidFill>
                  <a:schemeClr val="tx1">
                    <a:lumMod val="75000"/>
                    <a:lumOff val="25000"/>
                  </a:schemeClr>
                </a:solidFill>
                <a:latin typeface="Times New Roman" panose="02020603050405020304" pitchFamily="18" charset="0"/>
                <a:cs typeface="Times New Roman" panose="02020603050405020304" pitchFamily="18" charset="0"/>
              </a:rPr>
              <a:t>Windows NT 4.0 included RDISK.EXE, a utility to back up and restore the entire registry.</a:t>
            </a:r>
          </a:p>
          <a:p>
            <a:r>
              <a:rPr lang="en-US" dirty="0">
                <a:solidFill>
                  <a:schemeClr val="tx1">
                    <a:lumMod val="75000"/>
                    <a:lumOff val="25000"/>
                  </a:schemeClr>
                </a:solidFill>
                <a:latin typeface="Times New Roman" panose="02020603050405020304" pitchFamily="18" charset="0"/>
                <a:cs typeface="Times New Roman" panose="02020603050405020304" pitchFamily="18" charset="0"/>
              </a:rPr>
              <a:t>Windows 2000 Resource Kit contained an unsupported pair of utilities called Regback.exe and RegRest.exe for backup and recovery of the registry.</a:t>
            </a:r>
          </a:p>
        </p:txBody>
      </p:sp>
      <p:cxnSp>
        <p:nvCxnSpPr>
          <p:cNvPr id="7" name="Straight Connector 6"/>
          <p:cNvCxnSpPr/>
          <p:nvPr/>
        </p:nvCxnSpPr>
        <p:spPr>
          <a:xfrm>
            <a:off x="5606952" y="2041374"/>
            <a:ext cx="0" cy="2160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606952" y="2041374"/>
            <a:ext cx="216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606952" y="2833462"/>
            <a:ext cx="216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06952" y="3697558"/>
            <a:ext cx="216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606952" y="4201614"/>
            <a:ext cx="216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75116" y="2198641"/>
            <a:ext cx="0" cy="936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75116" y="2198641"/>
            <a:ext cx="28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75116" y="3134745"/>
            <a:ext cx="28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498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a:spLocks noGrp="1"/>
          </p:cNvSpPr>
          <p:nvPr>
            <p:ph type="body" idx="4294967295"/>
          </p:nvPr>
        </p:nvSpPr>
        <p:spPr>
          <a:xfrm>
            <a:off x="335360" y="-34920"/>
            <a:ext cx="1919536" cy="900113"/>
          </a:xfrm>
          <a:prstGeom prst="rect">
            <a:avLst/>
          </a:prstGeom>
        </p:spPr>
        <p:txBody>
          <a:bodyPr wrap="square" lIns="121900" tIns="121900" rIns="121900" bIns="121900" anchor="b" anchorCtr="0">
            <a:noAutofit/>
          </a:bodyPr>
          <a:lstStyle/>
          <a:p>
            <a:pPr marL="0" lvl="0" indent="0" rtl="0">
              <a:spcBef>
                <a:spcPts val="0"/>
              </a:spcBef>
              <a:buNone/>
            </a:pPr>
            <a:r>
              <a:rPr lang="en-US" sz="3200" dirty="0" smtClean="0">
                <a:solidFill>
                  <a:srgbClr val="00B0F0"/>
                </a:solidFill>
                <a:latin typeface="Times New Roman"/>
                <a:ea typeface="Times New Roman"/>
                <a:cs typeface="Times New Roman"/>
                <a:sym typeface="Times New Roman"/>
              </a:rPr>
              <a:t>Services:</a:t>
            </a:r>
            <a:endParaRPr lang="en-US" sz="3200" dirty="0">
              <a:solidFill>
                <a:srgbClr val="00B0F0"/>
              </a:solidFill>
              <a:latin typeface="Times New Roman"/>
              <a:ea typeface="Times New Roman"/>
              <a:cs typeface="Times New Roman"/>
              <a:sym typeface="Times New Roman"/>
            </a:endParaRPr>
          </a:p>
        </p:txBody>
      </p:sp>
      <p:sp>
        <p:nvSpPr>
          <p:cNvPr id="415" name="Shape 415"/>
          <p:cNvSpPr txBox="1">
            <a:spLocks noGrp="1"/>
          </p:cNvSpPr>
          <p:nvPr>
            <p:ph type="body" idx="4294967295"/>
          </p:nvPr>
        </p:nvSpPr>
        <p:spPr>
          <a:xfrm>
            <a:off x="479376" y="888114"/>
            <a:ext cx="5688632" cy="6357310"/>
          </a:xfrm>
          <a:prstGeom prst="rect">
            <a:avLst/>
          </a:prstGeom>
        </p:spPr>
        <p:txBody>
          <a:bodyPr wrap="square" lIns="121900" tIns="121900" rIns="121900" bIns="121900" anchor="t" anchorCtr="0">
            <a:noAutofit/>
          </a:bodyPr>
          <a:lstStyle/>
          <a:p>
            <a:pPr marL="457200" lvl="0" indent="-330200" rtl="0">
              <a:lnSpc>
                <a:spcPct val="163636"/>
              </a:lnSpc>
              <a:spcBef>
                <a:spcPts val="400"/>
              </a:spcBef>
              <a:spcAft>
                <a:spcPts val="0"/>
              </a:spcAft>
              <a:buClr>
                <a:srgbClr val="000000"/>
              </a:buClr>
              <a:buSzPts val="1600"/>
              <a:buFont typeface="Times New Roman"/>
              <a:buChar char="●"/>
            </a:pPr>
            <a:r>
              <a:rPr lang="en-US" dirty="0">
                <a:solidFill>
                  <a:srgbClr val="000000"/>
                </a:solidFill>
                <a:latin typeface="Times New Roman"/>
                <a:ea typeface="Times New Roman"/>
                <a:cs typeface="Times New Roman"/>
                <a:sym typeface="Times New Roman"/>
              </a:rPr>
              <a:t>A Windows service is a computer program that operates in the background</a:t>
            </a:r>
            <a:r>
              <a:rPr lang="en-US" dirty="0" smtClean="0">
                <a:solidFill>
                  <a:srgbClr val="000000"/>
                </a:solidFill>
                <a:latin typeface="Times New Roman"/>
                <a:ea typeface="Times New Roman"/>
                <a:cs typeface="Times New Roman"/>
                <a:sym typeface="Times New Roman"/>
              </a:rPr>
              <a:t>.</a:t>
            </a:r>
            <a:endParaRPr dirty="0">
              <a:solidFill>
                <a:srgbClr val="000000"/>
              </a:solidFill>
              <a:latin typeface="Times New Roman"/>
              <a:ea typeface="Times New Roman"/>
              <a:cs typeface="Times New Roman"/>
              <a:sym typeface="Times New Roman"/>
            </a:endParaRPr>
          </a:p>
          <a:p>
            <a:pPr marL="457200" lvl="0" indent="-330200" rtl="0">
              <a:lnSpc>
                <a:spcPct val="163636"/>
              </a:lnSpc>
              <a:spcBef>
                <a:spcPts val="400"/>
              </a:spcBef>
              <a:spcAft>
                <a:spcPts val="0"/>
              </a:spcAft>
              <a:buClr>
                <a:srgbClr val="000000"/>
              </a:buClr>
              <a:buSzPts val="1600"/>
              <a:buFont typeface="Times New Roman"/>
              <a:buChar char="●"/>
            </a:pPr>
            <a:r>
              <a:rPr lang="en-US" dirty="0">
                <a:solidFill>
                  <a:srgbClr val="000000"/>
                </a:solidFill>
                <a:latin typeface="Times New Roman"/>
                <a:ea typeface="Times New Roman"/>
                <a:cs typeface="Times New Roman"/>
                <a:sym typeface="Times New Roman"/>
              </a:rPr>
              <a:t>The Service Control Mechanism maintains database of the installed services and driver services that allow the Operating System to start successfully and provides a unified and secure means of controlling </a:t>
            </a:r>
            <a:r>
              <a:rPr lang="en-US" dirty="0" smtClean="0">
                <a:solidFill>
                  <a:srgbClr val="000000"/>
                </a:solidFill>
                <a:latin typeface="Times New Roman"/>
                <a:ea typeface="Times New Roman"/>
                <a:cs typeface="Times New Roman"/>
                <a:sym typeface="Times New Roman"/>
              </a:rPr>
              <a:t>them.</a:t>
            </a:r>
          </a:p>
          <a:p>
            <a:pPr marL="457200" lvl="0" indent="-330200">
              <a:lnSpc>
                <a:spcPct val="163636"/>
              </a:lnSpc>
              <a:spcBef>
                <a:spcPts val="400"/>
              </a:spcBef>
              <a:spcAft>
                <a:spcPts val="0"/>
              </a:spcAft>
              <a:buClr>
                <a:srgbClr val="000000"/>
              </a:buClr>
              <a:buSzPts val="1600"/>
              <a:buFont typeface="Times New Roman"/>
              <a:buChar char="●"/>
            </a:pPr>
            <a:r>
              <a:rPr lang="en-US" dirty="0" smtClean="0">
                <a:latin typeface="Times New Roman" panose="02020603050405020304" pitchFamily="18" charset="0"/>
                <a:cs typeface="Times New Roman" panose="02020603050405020304" pitchFamily="18" charset="0"/>
              </a:rPr>
              <a:t>Services.msc </a:t>
            </a:r>
            <a:r>
              <a:rPr lang="en-US" dirty="0">
                <a:latin typeface="Times New Roman" panose="02020603050405020304" pitchFamily="18" charset="0"/>
                <a:cs typeface="Times New Roman" panose="02020603050405020304" pitchFamily="18" charset="0"/>
              </a:rPr>
              <a:t>responsible for</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locate the services running on a computer </a:t>
            </a:r>
            <a:r>
              <a:rPr lang="en-US" dirty="0" smtClean="0">
                <a:latin typeface="Times New Roman" panose="02020603050405020304" pitchFamily="18" charset="0"/>
                <a:cs typeface="Times New Roman" panose="02020603050405020304" pitchFamily="18" charset="0"/>
              </a:rPr>
              <a:t>.</a:t>
            </a:r>
          </a:p>
          <a:p>
            <a:pPr marL="457200" lvl="0" indent="-330200">
              <a:lnSpc>
                <a:spcPct val="163636"/>
              </a:lnSpc>
              <a:spcBef>
                <a:spcPts val="400"/>
              </a:spcBef>
              <a:spcAft>
                <a:spcPts val="0"/>
              </a:spcAft>
              <a:buClr>
                <a:srgbClr val="000000"/>
              </a:buClr>
              <a:buSzPts val="1600"/>
              <a:buFont typeface="Times New Roman"/>
              <a:buChar char="●"/>
            </a:pPr>
            <a:r>
              <a:rPr lang="en-US" dirty="0" smtClean="0">
                <a:latin typeface="Times New Roman" panose="02020603050405020304" pitchFamily="18" charset="0"/>
                <a:cs typeface="Times New Roman" panose="02020603050405020304" pitchFamily="18" charset="0"/>
              </a:rPr>
              <a:t>It is</a:t>
            </a:r>
            <a:r>
              <a:rPr lang="en-US" dirty="0">
                <a:latin typeface="Times New Roman" panose="02020603050405020304" pitchFamily="18" charset="0"/>
                <a:cs typeface="Times New Roman" panose="02020603050405020304" pitchFamily="18" charset="0"/>
              </a:rPr>
              <a:t> responsible for</a:t>
            </a:r>
            <a:r>
              <a:rPr lang="en-US" dirty="0" smtClean="0">
                <a:latin typeface="Times New Roman" panose="02020603050405020304" pitchFamily="18" charset="0"/>
                <a:cs typeface="Times New Roman" panose="02020603050405020304" pitchFamily="18" charset="0"/>
              </a:rPr>
              <a:t> each </a:t>
            </a:r>
            <a:r>
              <a:rPr lang="en-US" dirty="0">
                <a:latin typeface="Times New Roman" panose="02020603050405020304" pitchFamily="18" charset="0"/>
                <a:cs typeface="Times New Roman" panose="02020603050405020304" pitchFamily="18" charset="0"/>
              </a:rPr>
              <a:t>and every program or application which we use on a computer.</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0" lvl="0" indent="0" rtl="0">
              <a:lnSpc>
                <a:spcPct val="163636"/>
              </a:lnSpc>
              <a:spcBef>
                <a:spcPts val="400"/>
              </a:spcBef>
              <a:spcAft>
                <a:spcPts val="0"/>
              </a:spcAft>
              <a:buNone/>
            </a:pPr>
            <a:endParaRPr dirty="0">
              <a:solidFill>
                <a:srgbClr val="000000"/>
              </a:solidFill>
              <a:latin typeface="Times New Roman"/>
              <a:ea typeface="Times New Roman"/>
              <a:cs typeface="Times New Roman"/>
              <a:sym typeface="Times New Roman"/>
            </a:endParaRPr>
          </a:p>
          <a:p>
            <a:pPr marL="127000" lvl="0" rtl="0">
              <a:lnSpc>
                <a:spcPct val="163636"/>
              </a:lnSpc>
              <a:spcBef>
                <a:spcPts val="400"/>
              </a:spcBef>
              <a:spcAft>
                <a:spcPts val="0"/>
              </a:spcAft>
              <a:buClr>
                <a:srgbClr val="000000"/>
              </a:buClr>
              <a:buSzPts val="1600"/>
            </a:pPr>
            <a:endParaRPr lang="en-US" dirty="0">
              <a:solidFill>
                <a:srgbClr val="000000"/>
              </a:solidFill>
              <a:latin typeface="Times New Roman"/>
              <a:ea typeface="Times New Roman"/>
              <a:cs typeface="Times New Roman"/>
              <a:sym typeface="Times New Roman"/>
            </a:endParaRPr>
          </a:p>
        </p:txBody>
      </p:sp>
      <p:pic>
        <p:nvPicPr>
          <p:cNvPr id="416" name="Shape 416"/>
          <p:cNvPicPr preferRelativeResize="0"/>
          <p:nvPr/>
        </p:nvPicPr>
        <p:blipFill>
          <a:blip r:embed="rId3">
            <a:alphaModFix/>
          </a:blip>
          <a:stretch>
            <a:fillRect/>
          </a:stretch>
        </p:blipFill>
        <p:spPr>
          <a:xfrm>
            <a:off x="6312024" y="1124744"/>
            <a:ext cx="5332217" cy="3672468"/>
          </a:xfrm>
          <a:prstGeom prst="rect">
            <a:avLst/>
          </a:prstGeom>
          <a:noFill/>
          <a:ln>
            <a:noFill/>
          </a:ln>
        </p:spPr>
      </p:pic>
    </p:spTree>
    <p:extLst>
      <p:ext uri="{BB962C8B-B14F-4D97-AF65-F5344CB8AC3E}">
        <p14:creationId xmlns:p14="http://schemas.microsoft.com/office/powerpoint/2010/main" val="2866443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6704" y="1052736"/>
            <a:ext cx="11665296" cy="3847207"/>
          </a:xfrm>
          <a:prstGeom prst="rect">
            <a:avLst/>
          </a:prstGeom>
        </p:spPr>
        <p:txBody>
          <a:bodyPr wrap="square">
            <a:spAutoFit/>
          </a:bodyPr>
          <a:lstStyle/>
          <a:p>
            <a:r>
              <a:rPr lang="en-US" sz="2800" b="1" dirty="0"/>
              <a:t>Service control manager</a:t>
            </a:r>
            <a:r>
              <a:rPr lang="en-US" b="1" dirty="0" smtClean="0"/>
              <a:t>:</a:t>
            </a:r>
          </a:p>
          <a:p>
            <a:pPr>
              <a:lnSpc>
                <a:spcPct val="200000"/>
              </a:lnSpc>
              <a:buFont typeface="Wingdings" panose="05000000000000000000" pitchFamily="2" charset="2"/>
              <a:buChar char="Ø"/>
            </a:pPr>
            <a:r>
              <a:rPr lang="en-US" dirty="0" smtClean="0"/>
              <a:t>starts, stops and interacts with Windows service  processes.</a:t>
            </a:r>
            <a:endParaRPr lang="en-US" baseline="30000" dirty="0" smtClean="0"/>
          </a:p>
          <a:p>
            <a:pPr>
              <a:lnSpc>
                <a:spcPct val="200000"/>
              </a:lnSpc>
              <a:buFont typeface="Wingdings" panose="05000000000000000000" pitchFamily="2" charset="2"/>
              <a:buChar char="Ø"/>
            </a:pPr>
            <a:r>
              <a:rPr lang="en-US" dirty="0" smtClean="0"/>
              <a:t>Location-%SystemRoot%\System32\services.exe </a:t>
            </a:r>
          </a:p>
          <a:p>
            <a:pPr>
              <a:lnSpc>
                <a:spcPct val="200000"/>
              </a:lnSpc>
              <a:buFont typeface="Wingdings" panose="05000000000000000000" pitchFamily="2" charset="2"/>
              <a:buChar char="Ø"/>
            </a:pPr>
            <a:r>
              <a:rPr lang="en-US" dirty="0" smtClean="0"/>
              <a:t>Service processes interact with SCM through a well-defined API, and the same API is used internally by the interactive Windows service management tools such as the MMCsnap-in Services.msc and the command-line Service Control utility sc.exe. </a:t>
            </a:r>
          </a:p>
          <a:p>
            <a:pPr>
              <a:lnSpc>
                <a:spcPct val="200000"/>
              </a:lnSpc>
              <a:buFont typeface="Wingdings" panose="05000000000000000000" pitchFamily="2" charset="2"/>
              <a:buChar char="Ø"/>
            </a:pPr>
            <a:r>
              <a:rPr lang="en-US" dirty="0" smtClean="0"/>
              <a:t>Terminating this file is used as a method of causing the Blue Screen of Death.</a:t>
            </a:r>
            <a:endParaRPr lang="en-US" dirty="0"/>
          </a:p>
        </p:txBody>
      </p:sp>
    </p:spTree>
    <p:extLst>
      <p:ext uri="{BB962C8B-B14F-4D97-AF65-F5344CB8AC3E}">
        <p14:creationId xmlns:p14="http://schemas.microsoft.com/office/powerpoint/2010/main" val="4088123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3" name="Shape 423"/>
          <p:cNvSpPr txBox="1">
            <a:spLocks noGrp="1"/>
          </p:cNvSpPr>
          <p:nvPr>
            <p:ph type="body" idx="4294967295"/>
          </p:nvPr>
        </p:nvSpPr>
        <p:spPr>
          <a:xfrm>
            <a:off x="4044138" y="833135"/>
            <a:ext cx="4103700" cy="863700"/>
          </a:xfrm>
          <a:prstGeom prst="rect">
            <a:avLst/>
          </a:prstGeom>
        </p:spPr>
        <p:txBody>
          <a:bodyPr wrap="square" lIns="121900" tIns="121900" rIns="121900" bIns="121900" anchor="b" anchorCtr="0">
            <a:noAutofit/>
          </a:bodyPr>
          <a:lstStyle/>
          <a:p>
            <a:pPr marL="0" lvl="0" indent="0" algn="ctr">
              <a:spcBef>
                <a:spcPts val="0"/>
              </a:spcBef>
              <a:buNone/>
            </a:pPr>
            <a:r>
              <a:rPr lang="en-US" sz="2800" dirty="0">
                <a:latin typeface="Times New Roman"/>
                <a:ea typeface="Times New Roman"/>
                <a:cs typeface="Times New Roman"/>
                <a:sym typeface="Times New Roman"/>
              </a:rPr>
              <a:t>Device Management</a:t>
            </a:r>
          </a:p>
        </p:txBody>
      </p:sp>
      <p:sp>
        <p:nvSpPr>
          <p:cNvPr id="424" name="Shape 424"/>
          <p:cNvSpPr txBox="1">
            <a:spLocks noGrp="1"/>
          </p:cNvSpPr>
          <p:nvPr>
            <p:ph type="body" idx="4294967295"/>
          </p:nvPr>
        </p:nvSpPr>
        <p:spPr>
          <a:xfrm>
            <a:off x="194600" y="1696813"/>
            <a:ext cx="4103700" cy="4890000"/>
          </a:xfrm>
          <a:prstGeom prst="rect">
            <a:avLst/>
          </a:prstGeom>
        </p:spPr>
        <p:txBody>
          <a:bodyPr wrap="square" lIns="121900" tIns="121900" rIns="121900" bIns="121900" anchor="t" anchorCtr="0">
            <a:noAutofit/>
          </a:bodyPr>
          <a:lstStyle/>
          <a:p>
            <a:pPr marL="457200" lvl="0" indent="-330200" rtl="0">
              <a:lnSpc>
                <a:spcPct val="115000"/>
              </a:lnSpc>
              <a:spcBef>
                <a:spcPts val="600"/>
              </a:spcBef>
              <a:spcAft>
                <a:spcPts val="0"/>
              </a:spcAft>
              <a:buClr>
                <a:schemeClr val="dk1"/>
              </a:buClr>
              <a:buSzPts val="1600"/>
              <a:buFont typeface="Arial"/>
              <a:buChar char="●"/>
            </a:pPr>
            <a:r>
              <a:rPr lang="en-US" b="1">
                <a:solidFill>
                  <a:srgbClr val="222222"/>
                </a:solidFill>
                <a:latin typeface="Times New Roman"/>
                <a:ea typeface="Times New Roman"/>
                <a:cs typeface="Times New Roman"/>
                <a:sym typeface="Times New Roman"/>
              </a:rPr>
              <a:t>Device Manager</a:t>
            </a:r>
            <a:r>
              <a:rPr lang="en-US">
                <a:solidFill>
                  <a:srgbClr val="222222"/>
                </a:solidFill>
                <a:latin typeface="Times New Roman"/>
                <a:ea typeface="Times New Roman"/>
                <a:cs typeface="Times New Roman"/>
                <a:sym typeface="Times New Roman"/>
              </a:rPr>
              <a:t> is a Control Panel applet in Microsoft Windows operating systems. It allows users to view and control the hardware attached to the computer. When a piece of hardware is not working, the offending hardware is highlighted for the user to deal with. The list of hardware can be sorted by various criteria.</a:t>
            </a:r>
          </a:p>
          <a:p>
            <a:pPr marL="457200" lvl="0" indent="-330200" rtl="0">
              <a:lnSpc>
                <a:spcPct val="115000"/>
              </a:lnSpc>
              <a:spcBef>
                <a:spcPts val="0"/>
              </a:spcBef>
              <a:spcAft>
                <a:spcPts val="0"/>
              </a:spcAft>
              <a:buClr>
                <a:schemeClr val="dk1"/>
              </a:buClr>
              <a:buSzPts val="1600"/>
              <a:buFont typeface="Times New Roman"/>
              <a:buChar char="●"/>
            </a:pPr>
            <a:r>
              <a:rPr lang="en-US">
                <a:solidFill>
                  <a:srgbClr val="222222"/>
                </a:solidFill>
                <a:latin typeface="Times New Roman"/>
                <a:ea typeface="Times New Roman"/>
                <a:cs typeface="Times New Roman"/>
                <a:sym typeface="Times New Roman"/>
              </a:rPr>
              <a:t>For each device, users can:</a:t>
            </a:r>
          </a:p>
          <a:p>
            <a:pPr marL="914400" lvl="1" indent="-330200" rtl="0">
              <a:lnSpc>
                <a:spcPct val="115000"/>
              </a:lnSpc>
              <a:spcBef>
                <a:spcPts val="0"/>
              </a:spcBef>
              <a:spcAft>
                <a:spcPts val="0"/>
              </a:spcAft>
              <a:buClr>
                <a:schemeClr val="dk1"/>
              </a:buClr>
              <a:buSzPts val="1600"/>
              <a:buFont typeface="Times New Roman"/>
              <a:buChar char="○"/>
            </a:pPr>
            <a:r>
              <a:rPr lang="en-US">
                <a:solidFill>
                  <a:srgbClr val="222222"/>
                </a:solidFill>
                <a:latin typeface="Times New Roman"/>
                <a:ea typeface="Times New Roman"/>
                <a:cs typeface="Times New Roman"/>
                <a:sym typeface="Times New Roman"/>
              </a:rPr>
              <a:t>Supply device drivers</a:t>
            </a:r>
          </a:p>
          <a:p>
            <a:pPr marL="914400" lvl="1" indent="-330200" rtl="0">
              <a:lnSpc>
                <a:spcPct val="115000"/>
              </a:lnSpc>
              <a:spcBef>
                <a:spcPts val="0"/>
              </a:spcBef>
              <a:spcAft>
                <a:spcPts val="0"/>
              </a:spcAft>
              <a:buClr>
                <a:srgbClr val="222222"/>
              </a:buClr>
              <a:buSzPts val="1600"/>
              <a:buFont typeface="Times New Roman"/>
              <a:buChar char="○"/>
            </a:pPr>
            <a:r>
              <a:rPr lang="en-US">
                <a:solidFill>
                  <a:srgbClr val="222222"/>
                </a:solidFill>
                <a:latin typeface="Times New Roman"/>
                <a:ea typeface="Times New Roman"/>
                <a:cs typeface="Times New Roman"/>
                <a:sym typeface="Times New Roman"/>
              </a:rPr>
              <a:t>Enable or disable devices</a:t>
            </a:r>
          </a:p>
          <a:p>
            <a:pPr marL="914400" lvl="1" indent="-330200" rtl="0">
              <a:lnSpc>
                <a:spcPct val="115000"/>
              </a:lnSpc>
              <a:spcBef>
                <a:spcPts val="0"/>
              </a:spcBef>
              <a:spcAft>
                <a:spcPts val="0"/>
              </a:spcAft>
              <a:buClr>
                <a:srgbClr val="222222"/>
              </a:buClr>
              <a:buSzPts val="1600"/>
              <a:buFont typeface="Times New Roman"/>
              <a:buChar char="○"/>
            </a:pPr>
            <a:r>
              <a:rPr lang="en-US">
                <a:solidFill>
                  <a:srgbClr val="222222"/>
                </a:solidFill>
                <a:latin typeface="Times New Roman"/>
                <a:ea typeface="Times New Roman"/>
                <a:cs typeface="Times New Roman"/>
                <a:sym typeface="Times New Roman"/>
              </a:rPr>
              <a:t>Tell Windows to ignore malfunctioning devices</a:t>
            </a:r>
          </a:p>
          <a:p>
            <a:pPr marL="914400" lvl="1" indent="-330200" rtl="0">
              <a:lnSpc>
                <a:spcPct val="115000"/>
              </a:lnSpc>
              <a:spcBef>
                <a:spcPts val="0"/>
              </a:spcBef>
              <a:spcAft>
                <a:spcPts val="100"/>
              </a:spcAft>
              <a:buClr>
                <a:srgbClr val="222222"/>
              </a:buClr>
              <a:buSzPts val="1600"/>
              <a:buFont typeface="Times New Roman"/>
              <a:buChar char="○"/>
            </a:pPr>
            <a:r>
              <a:rPr lang="en-US">
                <a:solidFill>
                  <a:srgbClr val="222222"/>
                </a:solidFill>
                <a:latin typeface="Times New Roman"/>
                <a:ea typeface="Times New Roman"/>
                <a:cs typeface="Times New Roman"/>
                <a:sym typeface="Times New Roman"/>
              </a:rPr>
              <a:t>View other technical properties</a:t>
            </a:r>
          </a:p>
          <a:p>
            <a:pPr marL="0" lvl="0" indent="0">
              <a:spcBef>
                <a:spcPts val="0"/>
              </a:spcBef>
              <a:buNone/>
            </a:pPr>
            <a:endParaRPr/>
          </a:p>
        </p:txBody>
      </p:sp>
      <p:pic>
        <p:nvPicPr>
          <p:cNvPr id="425" name="Shape 425"/>
          <p:cNvPicPr preferRelativeResize="0"/>
          <p:nvPr/>
        </p:nvPicPr>
        <p:blipFill rotWithShape="1">
          <a:blip r:embed="rId3">
            <a:alphaModFix/>
          </a:blip>
          <a:srcRect b="1409"/>
          <a:stretch/>
        </p:blipFill>
        <p:spPr>
          <a:xfrm>
            <a:off x="5114300" y="1844225"/>
            <a:ext cx="6755476" cy="4663450"/>
          </a:xfrm>
          <a:prstGeom prst="rect">
            <a:avLst/>
          </a:prstGeom>
          <a:noFill/>
          <a:ln>
            <a:noFill/>
          </a:ln>
        </p:spPr>
      </p:pic>
    </p:spTree>
    <p:extLst>
      <p:ext uri="{BB962C8B-B14F-4D97-AF65-F5344CB8AC3E}">
        <p14:creationId xmlns:p14="http://schemas.microsoft.com/office/powerpoint/2010/main" val="2450368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Shape 432"/>
          <p:cNvSpPr txBox="1">
            <a:spLocks noGrp="1"/>
          </p:cNvSpPr>
          <p:nvPr>
            <p:ph type="body" idx="4294967295"/>
          </p:nvPr>
        </p:nvSpPr>
        <p:spPr>
          <a:xfrm>
            <a:off x="4311922" y="636568"/>
            <a:ext cx="3071100" cy="863700"/>
          </a:xfrm>
          <a:prstGeom prst="rect">
            <a:avLst/>
          </a:prstGeom>
        </p:spPr>
        <p:txBody>
          <a:bodyPr wrap="square" lIns="121900" tIns="121900" rIns="121900" bIns="121900" anchor="b" anchorCtr="0">
            <a:noAutofit/>
          </a:bodyPr>
          <a:lstStyle/>
          <a:p>
            <a:pPr marL="0" lvl="0" indent="0">
              <a:spcBef>
                <a:spcPts val="0"/>
              </a:spcBef>
              <a:buNone/>
            </a:pPr>
            <a:r>
              <a:rPr lang="en-US" sz="2400" dirty="0">
                <a:latin typeface="Times New Roman"/>
                <a:ea typeface="Times New Roman"/>
                <a:cs typeface="Times New Roman"/>
                <a:sym typeface="Times New Roman"/>
              </a:rPr>
              <a:t>Power Management</a:t>
            </a:r>
          </a:p>
        </p:txBody>
      </p:sp>
      <p:pic>
        <p:nvPicPr>
          <p:cNvPr id="433" name="Shape 433"/>
          <p:cNvPicPr preferRelativeResize="0"/>
          <p:nvPr/>
        </p:nvPicPr>
        <p:blipFill>
          <a:blip r:embed="rId3">
            <a:alphaModFix/>
          </a:blip>
          <a:stretch>
            <a:fillRect/>
          </a:stretch>
        </p:blipFill>
        <p:spPr>
          <a:xfrm>
            <a:off x="2207568" y="1844824"/>
            <a:ext cx="8103470" cy="4640272"/>
          </a:xfrm>
          <a:prstGeom prst="rect">
            <a:avLst/>
          </a:prstGeom>
          <a:noFill/>
          <a:ln>
            <a:noFill/>
          </a:ln>
        </p:spPr>
      </p:pic>
    </p:spTree>
    <p:extLst>
      <p:ext uri="{BB962C8B-B14F-4D97-AF65-F5344CB8AC3E}">
        <p14:creationId xmlns:p14="http://schemas.microsoft.com/office/powerpoint/2010/main" val="3286351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Shape 439"/>
          <p:cNvSpPr txBox="1">
            <a:spLocks noGrp="1"/>
          </p:cNvSpPr>
          <p:nvPr>
            <p:ph type="body" idx="4294967295"/>
          </p:nvPr>
        </p:nvSpPr>
        <p:spPr>
          <a:xfrm>
            <a:off x="4538697" y="598900"/>
            <a:ext cx="3114600" cy="863700"/>
          </a:xfrm>
          <a:prstGeom prst="rect">
            <a:avLst/>
          </a:prstGeom>
        </p:spPr>
        <p:txBody>
          <a:bodyPr wrap="square" lIns="121900" tIns="121900" rIns="121900" bIns="121900" anchor="b" anchorCtr="0">
            <a:noAutofit/>
          </a:bodyPr>
          <a:lstStyle/>
          <a:p>
            <a:pPr marL="0" lvl="0" indent="0">
              <a:spcBef>
                <a:spcPts val="0"/>
              </a:spcBef>
              <a:buNone/>
            </a:pPr>
            <a:r>
              <a:rPr lang="en-US">
                <a:latin typeface="Times New Roman"/>
                <a:ea typeface="Times New Roman"/>
                <a:cs typeface="Times New Roman"/>
                <a:sym typeface="Times New Roman"/>
              </a:rPr>
              <a:t>Process Management</a:t>
            </a:r>
          </a:p>
        </p:txBody>
      </p:sp>
      <p:sp>
        <p:nvSpPr>
          <p:cNvPr id="440" name="Shape 440"/>
          <p:cNvSpPr txBox="1">
            <a:spLocks noGrp="1"/>
          </p:cNvSpPr>
          <p:nvPr>
            <p:ph type="body" idx="4294967295"/>
          </p:nvPr>
        </p:nvSpPr>
        <p:spPr>
          <a:xfrm>
            <a:off x="284275" y="1767525"/>
            <a:ext cx="4103700" cy="4398300"/>
          </a:xfrm>
          <a:prstGeom prst="rect">
            <a:avLst/>
          </a:prstGeom>
        </p:spPr>
        <p:txBody>
          <a:bodyPr wrap="square" lIns="121900" tIns="121900" rIns="121900" bIns="121900" anchor="t" anchorCtr="0">
            <a:noAutofit/>
          </a:bodyPr>
          <a:lstStyle/>
          <a:p>
            <a:pPr marL="457200" lvl="0" indent="-330200" rtl="0">
              <a:lnSpc>
                <a:spcPct val="115000"/>
              </a:lnSpc>
              <a:spcBef>
                <a:spcPts val="0"/>
              </a:spcBef>
              <a:spcAft>
                <a:spcPts val="0"/>
              </a:spcAft>
              <a:buClr>
                <a:schemeClr val="dk1"/>
              </a:buClr>
              <a:buSzPts val="1600"/>
              <a:buFont typeface="Times New Roman"/>
              <a:buChar char="●"/>
            </a:pPr>
            <a:r>
              <a:rPr lang="en-US">
                <a:solidFill>
                  <a:schemeClr val="dk1"/>
                </a:solidFill>
                <a:latin typeface="Times New Roman"/>
                <a:ea typeface="Times New Roman"/>
                <a:cs typeface="Times New Roman"/>
                <a:sym typeface="Times New Roman"/>
              </a:rPr>
              <a:t>A process is a software program that is currently running in windows.</a:t>
            </a:r>
          </a:p>
          <a:p>
            <a:pPr marL="0" lvl="0" indent="0" rtl="0">
              <a:lnSpc>
                <a:spcPct val="115000"/>
              </a:lnSpc>
              <a:spcBef>
                <a:spcPts val="0"/>
              </a:spcBef>
              <a:spcAft>
                <a:spcPts val="0"/>
              </a:spcAft>
              <a:buNone/>
            </a:pPr>
            <a:endParaRPr>
              <a:solidFill>
                <a:schemeClr val="dk1"/>
              </a:solidFill>
              <a:latin typeface="Times New Roman"/>
              <a:ea typeface="Times New Roman"/>
              <a:cs typeface="Times New Roman"/>
              <a:sym typeface="Times New Roman"/>
            </a:endParaRPr>
          </a:p>
          <a:p>
            <a:pPr marL="457200" lvl="0" indent="-330200" rtl="0">
              <a:lnSpc>
                <a:spcPct val="115000"/>
              </a:lnSpc>
              <a:spcBef>
                <a:spcPts val="0"/>
              </a:spcBef>
              <a:spcAft>
                <a:spcPts val="0"/>
              </a:spcAft>
              <a:buClr>
                <a:schemeClr val="dk1"/>
              </a:buClr>
              <a:buSzPts val="1600"/>
              <a:buFont typeface="Times New Roman"/>
              <a:buChar char="●"/>
            </a:pPr>
            <a:r>
              <a:rPr lang="en-US">
                <a:solidFill>
                  <a:schemeClr val="dk1"/>
                </a:solidFill>
                <a:latin typeface="Times New Roman"/>
                <a:ea typeface="Times New Roman"/>
                <a:cs typeface="Times New Roman"/>
                <a:sym typeface="Times New Roman"/>
              </a:rPr>
              <a:t>A thread is an object that identifies which part of the program is running.</a:t>
            </a:r>
          </a:p>
          <a:p>
            <a:pPr marL="0" lvl="0" indent="0" rtl="0">
              <a:lnSpc>
                <a:spcPct val="115000"/>
              </a:lnSpc>
              <a:spcBef>
                <a:spcPts val="0"/>
              </a:spcBef>
              <a:spcAft>
                <a:spcPts val="0"/>
              </a:spcAft>
              <a:buNone/>
            </a:pPr>
            <a:endParaRPr>
              <a:solidFill>
                <a:schemeClr val="dk1"/>
              </a:solidFill>
              <a:latin typeface="Times New Roman"/>
              <a:ea typeface="Times New Roman"/>
              <a:cs typeface="Times New Roman"/>
              <a:sym typeface="Times New Roman"/>
            </a:endParaRPr>
          </a:p>
          <a:p>
            <a:pPr marL="457200" lvl="0" indent="-330200" rtl="0">
              <a:lnSpc>
                <a:spcPct val="115000"/>
              </a:lnSpc>
              <a:spcBef>
                <a:spcPts val="0"/>
              </a:spcBef>
              <a:spcAft>
                <a:spcPts val="0"/>
              </a:spcAft>
              <a:buClr>
                <a:schemeClr val="dk1"/>
              </a:buClr>
              <a:buSzPts val="1600"/>
              <a:buFont typeface="Times New Roman"/>
              <a:buChar char="●"/>
            </a:pPr>
            <a:r>
              <a:rPr lang="en-US">
                <a:solidFill>
                  <a:schemeClr val="dk1"/>
                </a:solidFill>
                <a:latin typeface="Times New Roman"/>
                <a:ea typeface="Times New Roman"/>
                <a:cs typeface="Times New Roman"/>
                <a:sym typeface="Times New Roman"/>
              </a:rPr>
              <a:t>Process States :</a:t>
            </a:r>
          </a:p>
          <a:p>
            <a:pPr marL="914400" lvl="0" indent="-330200" rtl="0">
              <a:spcBef>
                <a:spcPts val="0"/>
              </a:spcBef>
              <a:spcAft>
                <a:spcPts val="0"/>
              </a:spcAft>
              <a:buClr>
                <a:schemeClr val="dk1"/>
              </a:buClr>
              <a:buSzPts val="1600"/>
              <a:buFont typeface="Times New Roman"/>
              <a:buAutoNum type="arabicPeriod"/>
            </a:pPr>
            <a:r>
              <a:rPr lang="en-US">
                <a:solidFill>
                  <a:schemeClr val="dk1"/>
                </a:solidFill>
                <a:latin typeface="Times New Roman"/>
                <a:ea typeface="Times New Roman"/>
                <a:cs typeface="Times New Roman"/>
                <a:sym typeface="Times New Roman"/>
              </a:rPr>
              <a:t>New </a:t>
            </a:r>
          </a:p>
          <a:p>
            <a:pPr marL="914400" lvl="0" indent="-330200" rtl="0">
              <a:spcBef>
                <a:spcPts val="0"/>
              </a:spcBef>
              <a:spcAft>
                <a:spcPts val="0"/>
              </a:spcAft>
              <a:buClr>
                <a:schemeClr val="dk1"/>
              </a:buClr>
              <a:buSzPts val="1600"/>
              <a:buFont typeface="Times New Roman"/>
              <a:buAutoNum type="arabicPeriod"/>
            </a:pPr>
            <a:r>
              <a:rPr lang="en-US">
                <a:solidFill>
                  <a:schemeClr val="dk1"/>
                </a:solidFill>
                <a:latin typeface="Times New Roman"/>
                <a:ea typeface="Times New Roman"/>
                <a:cs typeface="Times New Roman"/>
                <a:sym typeface="Times New Roman"/>
              </a:rPr>
              <a:t>Ready</a:t>
            </a:r>
          </a:p>
          <a:p>
            <a:pPr marL="914400" lvl="0" indent="-330200" rtl="0">
              <a:spcBef>
                <a:spcPts val="0"/>
              </a:spcBef>
              <a:spcAft>
                <a:spcPts val="0"/>
              </a:spcAft>
              <a:buClr>
                <a:schemeClr val="dk1"/>
              </a:buClr>
              <a:buSzPts val="1600"/>
              <a:buFont typeface="Times New Roman"/>
              <a:buAutoNum type="arabicPeriod"/>
            </a:pPr>
            <a:r>
              <a:rPr lang="en-US">
                <a:solidFill>
                  <a:schemeClr val="dk1"/>
                </a:solidFill>
                <a:latin typeface="Times New Roman"/>
                <a:ea typeface="Times New Roman"/>
                <a:cs typeface="Times New Roman"/>
                <a:sym typeface="Times New Roman"/>
              </a:rPr>
              <a:t>Running</a:t>
            </a:r>
          </a:p>
          <a:p>
            <a:pPr marL="914400" lvl="0" indent="-330200" rtl="0">
              <a:spcBef>
                <a:spcPts val="0"/>
              </a:spcBef>
              <a:spcAft>
                <a:spcPts val="0"/>
              </a:spcAft>
              <a:buClr>
                <a:schemeClr val="dk1"/>
              </a:buClr>
              <a:buSzPts val="1600"/>
              <a:buFont typeface="Times New Roman"/>
              <a:buAutoNum type="arabicPeriod"/>
            </a:pPr>
            <a:r>
              <a:rPr lang="en-US">
                <a:solidFill>
                  <a:schemeClr val="dk1"/>
                </a:solidFill>
                <a:latin typeface="Times New Roman"/>
                <a:ea typeface="Times New Roman"/>
                <a:cs typeface="Times New Roman"/>
                <a:sym typeface="Times New Roman"/>
              </a:rPr>
              <a:t>Waiting/blocked</a:t>
            </a:r>
          </a:p>
          <a:p>
            <a:pPr marL="914400" lvl="0" indent="-330200">
              <a:spcBef>
                <a:spcPts val="0"/>
              </a:spcBef>
              <a:buClr>
                <a:schemeClr val="dk1"/>
              </a:buClr>
              <a:buSzPts val="1600"/>
              <a:buFont typeface="Times New Roman"/>
              <a:buAutoNum type="arabicPeriod"/>
            </a:pPr>
            <a:r>
              <a:rPr lang="en-US">
                <a:solidFill>
                  <a:schemeClr val="dk1"/>
                </a:solidFill>
                <a:latin typeface="Times New Roman"/>
                <a:ea typeface="Times New Roman"/>
                <a:cs typeface="Times New Roman"/>
                <a:sym typeface="Times New Roman"/>
              </a:rPr>
              <a:t>Terminated</a:t>
            </a:r>
          </a:p>
        </p:txBody>
      </p:sp>
      <p:pic>
        <p:nvPicPr>
          <p:cNvPr id="441" name="Shape 441"/>
          <p:cNvPicPr preferRelativeResize="0"/>
          <p:nvPr/>
        </p:nvPicPr>
        <p:blipFill>
          <a:blip r:embed="rId3">
            <a:alphaModFix/>
          </a:blip>
          <a:stretch>
            <a:fillRect/>
          </a:stretch>
        </p:blipFill>
        <p:spPr>
          <a:xfrm>
            <a:off x="4538700" y="1767525"/>
            <a:ext cx="7225799" cy="4398350"/>
          </a:xfrm>
          <a:prstGeom prst="rect">
            <a:avLst/>
          </a:prstGeom>
          <a:noFill/>
          <a:ln>
            <a:noFill/>
          </a:ln>
        </p:spPr>
      </p:pic>
    </p:spTree>
    <p:extLst>
      <p:ext uri="{BB962C8B-B14F-4D97-AF65-F5344CB8AC3E}">
        <p14:creationId xmlns:p14="http://schemas.microsoft.com/office/powerpoint/2010/main" val="22193392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1817"/>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               </a:t>
            </a:r>
            <a:r>
              <a:rPr lang="en-US" sz="2400" dirty="0"/>
              <a:t/>
            </a:r>
            <a:br>
              <a:rPr lang="en-US" sz="2400" dirty="0"/>
            </a:br>
            <a:endParaRPr lang="en-US" sz="27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06348" y="1271794"/>
            <a:ext cx="10515600" cy="5248495"/>
          </a:xfrm>
        </p:spPr>
        <p:txBody>
          <a:bodyPr>
            <a:normAutofit/>
          </a:bodyPr>
          <a:lstStyle/>
          <a:p>
            <a:r>
              <a:rPr lang="en-US" sz="2000" b="1" dirty="0" smtClean="0">
                <a:latin typeface="Times New Roman" panose="02020603050405020304" pitchFamily="18" charset="0"/>
                <a:cs typeface="Times New Roman" panose="02020603050405020304" pitchFamily="18" charset="0"/>
              </a:rPr>
              <a:t>Virtual </a:t>
            </a:r>
            <a:r>
              <a:rPr lang="en-US" sz="2000" b="1" dirty="0">
                <a:latin typeface="Times New Roman" panose="02020603050405020304" pitchFamily="18" charset="0"/>
                <a:cs typeface="Times New Roman" panose="02020603050405020304" pitchFamily="18" charset="0"/>
              </a:rPr>
              <a:t>address space &amp; Physical </a:t>
            </a:r>
            <a:r>
              <a:rPr lang="en-US" sz="2000" b="1" dirty="0" smtClean="0">
                <a:latin typeface="Times New Roman" panose="02020603050405020304" pitchFamily="18" charset="0"/>
                <a:cs typeface="Times New Roman" panose="02020603050405020304" pitchFamily="18" charset="0"/>
              </a:rPr>
              <a:t>storage:</a:t>
            </a:r>
            <a:r>
              <a:rPr lang="en-US" sz="2000" dirty="0"/>
              <a:t> </a:t>
            </a:r>
            <a:endParaRPr lang="en-US" sz="2000" dirty="0" smtClean="0"/>
          </a:p>
          <a:p>
            <a:pPr marL="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  binary number in virtual </a:t>
            </a:r>
            <a:r>
              <a:rPr lang="en-US" sz="2000" dirty="0" smtClean="0">
                <a:latin typeface="Times New Roman" panose="02020603050405020304" pitchFamily="18" charset="0"/>
                <a:cs typeface="Times New Roman" panose="02020603050405020304" pitchFamily="18" charset="0"/>
              </a:rPr>
              <a:t>memory</a:t>
            </a:r>
            <a:r>
              <a:rPr lang="en-US" sz="2000" dirty="0">
                <a:latin typeface="Times New Roman" panose="02020603050405020304" pitchFamily="18" charset="0"/>
                <a:cs typeface="Times New Roman" panose="02020603050405020304" pitchFamily="18" charset="0"/>
              </a:rPr>
              <a:t> that enables a process to use a location in </a:t>
            </a:r>
            <a:r>
              <a:rPr lang="en-US" sz="2000" dirty="0" smtClean="0">
                <a:latin typeface="Times New Roman" panose="02020603050405020304" pitchFamily="18" charset="0"/>
                <a:cs typeface="Times New Roman" panose="02020603050405020304" pitchFamily="18" charset="0"/>
              </a:rPr>
              <a:t>primary</a:t>
            </a: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storage</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independently </a:t>
            </a:r>
            <a:r>
              <a:rPr lang="en-US" sz="2000" dirty="0">
                <a:latin typeface="Times New Roman" panose="02020603050405020304" pitchFamily="18" charset="0"/>
                <a:cs typeface="Times New Roman" panose="02020603050405020304" pitchFamily="18" charset="0"/>
              </a:rPr>
              <a:t>of other processes and to use more space than actually exists in </a:t>
            </a:r>
            <a:r>
              <a:rPr lang="en-US" sz="2000" dirty="0" smtClean="0">
                <a:latin typeface="Times New Roman" panose="02020603050405020304" pitchFamily="18" charset="0"/>
                <a:cs typeface="Times New Roman" panose="02020603050405020304" pitchFamily="18" charset="0"/>
              </a:rPr>
              <a:t>primary</a:t>
            </a: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storage by temporarily relegating some contents to a hard </a:t>
            </a:r>
            <a:r>
              <a:rPr lang="en-US" sz="2000" dirty="0" smtClean="0">
                <a:latin typeface="Times New Roman" panose="02020603050405020304" pitchFamily="18" charset="0"/>
                <a:cs typeface="Times New Roman" panose="02020603050405020304" pitchFamily="18" charset="0"/>
              </a:rPr>
              <a:t>disk.</a:t>
            </a:r>
          </a:p>
          <a:p>
            <a:r>
              <a:rPr lang="en-US" sz="2000" b="1" dirty="0" smtClean="0">
                <a:latin typeface="Times New Roman" panose="02020603050405020304" pitchFamily="18" charset="0"/>
                <a:cs typeface="Times New Roman" panose="02020603050405020304" pitchFamily="18" charset="0"/>
              </a:rPr>
              <a:t>Working Set:</a:t>
            </a:r>
          </a:p>
          <a:p>
            <a:pPr marL="0" indent="0">
              <a:buNone/>
            </a:pPr>
            <a:r>
              <a:rPr lang="en-US" sz="2000" b="1"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working set of a process is the set of pages in the virtual address space of the process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that </a:t>
            </a:r>
            <a:r>
              <a:rPr lang="en-US" sz="2000" dirty="0">
                <a:latin typeface="Times New Roman" panose="02020603050405020304" pitchFamily="18" charset="0"/>
                <a:cs typeface="Times New Roman" panose="02020603050405020304" pitchFamily="18" charset="0"/>
              </a:rPr>
              <a:t>are currently resident in physical memory</a:t>
            </a:r>
            <a:r>
              <a:rPr lang="en-US" sz="2000" dirty="0" smtClean="0">
                <a:latin typeface="Times New Roman" panose="02020603050405020304" pitchFamily="18" charset="0"/>
                <a:cs typeface="Times New Roman" panose="02020603050405020304" pitchFamily="18" charset="0"/>
              </a:rPr>
              <a:t>.</a:t>
            </a:r>
            <a:endParaRPr lang="en-US" sz="2000" b="1"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Page State:</a:t>
            </a:r>
          </a:p>
          <a:p>
            <a:endParaRPr lang="en-US" sz="2000" b="1" dirty="0" smtClean="0">
              <a:latin typeface="Times New Roman" panose="02020603050405020304" pitchFamily="18" charset="0"/>
              <a:cs typeface="Times New Roman" panose="02020603050405020304" pitchFamily="18" charset="0"/>
            </a:endParaRPr>
          </a:p>
          <a:p>
            <a:r>
              <a:rPr lang="en-US" sz="2000" dirty="0" smtClean="0"/>
              <a:t> </a:t>
            </a:r>
            <a:r>
              <a:rPr lang="en-US" sz="2000" b="1" dirty="0" smtClean="0">
                <a:latin typeface="Times New Roman" panose="02020603050405020304" pitchFamily="18" charset="0"/>
                <a:cs typeface="Times New Roman" panose="02020603050405020304" pitchFamily="18" charset="0"/>
              </a:rPr>
              <a:t>Data Execution Prevention:</a:t>
            </a:r>
          </a:p>
          <a:p>
            <a:endParaRPr lang="en-US" sz="2000" b="1"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Virtual Address Space For 64 Bit Windows:</a:t>
            </a:r>
          </a:p>
          <a:p>
            <a:pPr marL="0" indent="0">
              <a:buNone/>
            </a:pP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2^64 bytes (16 exabytes), but only a small portion of the 16-exabyte range is actually used. </a:t>
            </a:r>
          </a:p>
          <a:p>
            <a:pPr marL="0" indent="0">
              <a:buNone/>
            </a:pPr>
            <a:endParaRPr lang="en-US" sz="2000" dirty="0" smtClean="0"/>
          </a:p>
        </p:txBody>
      </p:sp>
      <p:sp>
        <p:nvSpPr>
          <p:cNvPr id="4" name="TextBox 3"/>
          <p:cNvSpPr txBox="1"/>
          <p:nvPr/>
        </p:nvSpPr>
        <p:spPr>
          <a:xfrm>
            <a:off x="119336" y="160054"/>
            <a:ext cx="8568952" cy="707886"/>
          </a:xfrm>
          <a:prstGeom prst="rect">
            <a:avLst/>
          </a:prstGeom>
          <a:noFill/>
        </p:spPr>
        <p:txBody>
          <a:bodyPr wrap="square" rtlCol="0">
            <a:spAutoFit/>
          </a:bodyPr>
          <a:lstStyle/>
          <a:p>
            <a:r>
              <a:rPr lang="en-US" sz="4000" dirty="0" smtClean="0"/>
              <a:t>Memory Management</a:t>
            </a:r>
            <a:endParaRPr lang="en-US" sz="4000" dirty="0"/>
          </a:p>
        </p:txBody>
      </p:sp>
      <p:cxnSp>
        <p:nvCxnSpPr>
          <p:cNvPr id="6" name="Straight Connector 5"/>
          <p:cNvCxnSpPr/>
          <p:nvPr/>
        </p:nvCxnSpPr>
        <p:spPr>
          <a:xfrm>
            <a:off x="838199" y="893419"/>
            <a:ext cx="0" cy="4407789"/>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838200" y="1442434"/>
            <a:ext cx="12352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38200" y="2794715"/>
            <a:ext cx="12352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38199" y="3896041"/>
            <a:ext cx="1235299" cy="1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38199" y="4653136"/>
            <a:ext cx="12352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38199" y="5301208"/>
            <a:ext cx="12352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7919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46244"/>
          </a:xfrm>
        </p:spPr>
        <p:txBody>
          <a:bodyPr>
            <a:normAutofit fontScale="90000"/>
          </a:bodyPr>
          <a:lstStyle/>
          <a:p>
            <a:r>
              <a:rPr lang="en-US" dirty="0" smtClean="0">
                <a:solidFill>
                  <a:schemeClr val="accent2">
                    <a:lumMod val="75000"/>
                  </a:schemeClr>
                </a:solidFill>
              </a:rPr>
              <a:t>                                       </a:t>
            </a:r>
            <a:r>
              <a:rPr lang="en-US" sz="3600" b="1" dirty="0" smtClean="0">
                <a:latin typeface="Times New Roman" panose="02020603050405020304" pitchFamily="18" charset="0"/>
                <a:cs typeface="Times New Roman" panose="02020603050405020304" pitchFamily="18" charset="0"/>
              </a:rPr>
              <a:t>PAGING</a:t>
            </a:r>
            <a:endParaRPr lang="en-US" sz="27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0375" y="1004178"/>
            <a:ext cx="5937161" cy="5211048"/>
          </a:xfrm>
        </p:spPr>
        <p:txBody>
          <a:bodyPr>
            <a:norm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a:t>
            </a:r>
            <a:r>
              <a:rPr lang="en-US" sz="2000" dirty="0" smtClean="0">
                <a:latin typeface="Times New Roman" panose="02020603050405020304" pitchFamily="18" charset="0"/>
                <a:cs typeface="Times New Roman" panose="02020603050405020304" pitchFamily="18" charset="0"/>
              </a:rPr>
              <a:t>aging</a:t>
            </a:r>
            <a:r>
              <a:rPr lang="en-US" sz="2000" dirty="0">
                <a:latin typeface="Times New Roman" panose="02020603050405020304" pitchFamily="18" charset="0"/>
                <a:cs typeface="Times New Roman" panose="02020603050405020304" pitchFamily="18" charset="0"/>
              </a:rPr>
              <a:t> is a memory management scheme by which a computer stores and retrieves data from secondary </a:t>
            </a:r>
            <a:r>
              <a:rPr lang="en-US" sz="2000" dirty="0" smtClean="0">
                <a:latin typeface="Times New Roman" panose="02020603050405020304" pitchFamily="18" charset="0"/>
                <a:cs typeface="Times New Roman" panose="02020603050405020304" pitchFamily="18" charset="0"/>
              </a:rPr>
              <a:t>storage</a:t>
            </a:r>
            <a:r>
              <a:rPr lang="en-US" sz="2000" dirty="0">
                <a:latin typeface="Times New Roman" panose="02020603050405020304" pitchFamily="18" charset="0"/>
                <a:cs typeface="Times New Roman" panose="02020603050405020304" pitchFamily="18" charset="0"/>
              </a:rPr>
              <a:t> for use </a:t>
            </a:r>
            <a:r>
              <a:rPr lang="en-US" sz="2000" dirty="0" smtClean="0">
                <a:latin typeface="Times New Roman" panose="02020603050405020304" pitchFamily="18" charset="0"/>
                <a:cs typeface="Times New Roman" panose="02020603050405020304" pitchFamily="18" charset="0"/>
              </a:rPr>
              <a:t>in</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main memory</a:t>
            </a:r>
            <a:r>
              <a:rPr lang="en-US" dirty="0" smtClean="0"/>
              <a:t>.</a:t>
            </a: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this scheme, the operating system retrieves data from secondary storage in same-size blocks called pages</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b="1" u="sng" dirty="0" smtClean="0">
              <a:latin typeface="Times New Roman" panose="02020603050405020304" pitchFamily="18" charset="0"/>
              <a:cs typeface="Times New Roman" panose="02020603050405020304" pitchFamily="18" charset="0"/>
            </a:endParaRPr>
          </a:p>
          <a:p>
            <a:pPr marL="0" indent="0">
              <a:buNone/>
            </a:pPr>
            <a:r>
              <a:rPr lang="en-US" sz="2800"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TYPES </a:t>
            </a:r>
          </a:p>
          <a:p>
            <a:pPr marL="0" indent="0">
              <a:buNone/>
            </a:pP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Demand </a:t>
            </a:r>
            <a:r>
              <a:rPr lang="en-US" sz="2400" dirty="0" smtClean="0">
                <a:latin typeface="Times New Roman" panose="02020603050405020304" pitchFamily="18" charset="0"/>
                <a:cs typeface="Times New Roman" panose="02020603050405020304" pitchFamily="18" charset="0"/>
              </a:rPr>
              <a:t>Paging</a:t>
            </a:r>
          </a:p>
          <a:p>
            <a:pPr marL="0" indent="0">
              <a:buNone/>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Memory </a:t>
            </a:r>
            <a:r>
              <a:rPr lang="en-US" sz="2400" dirty="0">
                <a:latin typeface="Times New Roman" panose="02020603050405020304" pitchFamily="18" charset="0"/>
                <a:cs typeface="Times New Roman" panose="02020603050405020304" pitchFamily="18" charset="0"/>
              </a:rPr>
              <a:t>Paging</a:t>
            </a:r>
          </a:p>
          <a:p>
            <a:pPr marL="0" indent="0">
              <a:buNone/>
            </a:pPr>
            <a:r>
              <a:rPr lang="en-US" sz="24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Investigating </a:t>
            </a:r>
            <a:r>
              <a:rPr lang="en-US" sz="2400" dirty="0">
                <a:latin typeface="Times New Roman" panose="02020603050405020304" pitchFamily="18" charset="0"/>
                <a:cs typeface="Times New Roman" panose="02020603050405020304" pitchFamily="18" charset="0"/>
              </a:rPr>
              <a:t>Disk Paging</a:t>
            </a:r>
          </a:p>
          <a:p>
            <a:pPr marL="0" indent="0">
              <a:buNone/>
            </a:pPr>
            <a:r>
              <a:rPr lang="en-US" sz="2400" dirty="0" smtClean="0">
                <a:latin typeface="Times New Roman" panose="02020603050405020304" pitchFamily="18" charset="0"/>
                <a:cs typeface="Times New Roman" panose="02020603050405020304" pitchFamily="18" charset="0"/>
              </a:rPr>
              <a:t>                        Anticipatory </a:t>
            </a:r>
            <a:r>
              <a:rPr lang="en-US" sz="2400" dirty="0">
                <a:latin typeface="Times New Roman" panose="02020603050405020304" pitchFamily="18" charset="0"/>
                <a:cs typeface="Times New Roman" panose="02020603050405020304" pitchFamily="18" charset="0"/>
              </a:rPr>
              <a:t>Paging</a:t>
            </a:r>
          </a:p>
          <a:p>
            <a:pPr marL="0" indent="0">
              <a:buNone/>
            </a:pPr>
            <a:r>
              <a:rPr lang="en-US" dirty="0" smtClean="0">
                <a:latin typeface="Times New Roman" panose="02020603050405020304" pitchFamily="18" charset="0"/>
                <a:cs typeface="Times New Roman" panose="02020603050405020304" pitchFamily="18" charset="0"/>
              </a:rPr>
              <a:t>    </a:t>
            </a:r>
          </a:p>
        </p:txBody>
      </p:sp>
      <p:sp>
        <p:nvSpPr>
          <p:cNvPr id="4" name="AutoShape 2" descr="Image result for paging in window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9589" y="965915"/>
            <a:ext cx="5184335" cy="3168203"/>
          </a:xfrm>
          <a:prstGeom prst="rect">
            <a:avLst/>
          </a:prstGeom>
        </p:spPr>
      </p:pic>
      <p:cxnSp>
        <p:nvCxnSpPr>
          <p:cNvPr id="8" name="Straight Connector 7"/>
          <p:cNvCxnSpPr/>
          <p:nvPr/>
        </p:nvCxnSpPr>
        <p:spPr>
          <a:xfrm>
            <a:off x="1487488" y="3626133"/>
            <a:ext cx="0" cy="1532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487488" y="3934496"/>
            <a:ext cx="721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487488" y="4365104"/>
            <a:ext cx="721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505353" y="4778337"/>
            <a:ext cx="721217" cy="1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505352" y="5158719"/>
            <a:ext cx="721217" cy="12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4889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39228" b="9913"/>
          <a:stretch/>
        </p:blipFill>
        <p:spPr>
          <a:xfrm>
            <a:off x="5967491" y="638563"/>
            <a:ext cx="6224509" cy="2878983"/>
          </a:xfrm>
          <a:prstGeom prst="rect">
            <a:avLst/>
          </a:prstGeom>
        </p:spPr>
      </p:pic>
      <p:sp>
        <p:nvSpPr>
          <p:cNvPr id="2" name="Title 1"/>
          <p:cNvSpPr>
            <a:spLocks noGrp="1"/>
          </p:cNvSpPr>
          <p:nvPr>
            <p:ph type="title"/>
          </p:nvPr>
        </p:nvSpPr>
        <p:spPr>
          <a:xfrm>
            <a:off x="599661" y="153091"/>
            <a:ext cx="10515600" cy="493004"/>
          </a:xfrm>
        </p:spPr>
        <p:txBody>
          <a:bodyPr>
            <a:normAutofit/>
          </a:bodyPr>
          <a:lstStyle/>
          <a:p>
            <a:r>
              <a:rPr lang="en-US" dirty="0" smtClean="0"/>
              <a:t>                                      </a:t>
            </a:r>
            <a:r>
              <a:rPr lang="en-US" sz="3100" b="1" dirty="0" smtClean="0"/>
              <a:t>THRASHING</a:t>
            </a:r>
            <a:endParaRPr lang="en-US" sz="3100" b="1" dirty="0"/>
          </a:p>
        </p:txBody>
      </p:sp>
      <p:sp>
        <p:nvSpPr>
          <p:cNvPr id="3" name="Content Placeholder 2"/>
          <p:cNvSpPr>
            <a:spLocks noGrp="1"/>
          </p:cNvSpPr>
          <p:nvPr>
            <p:ph idx="1"/>
          </p:nvPr>
        </p:nvSpPr>
        <p:spPr>
          <a:xfrm>
            <a:off x="635293" y="921434"/>
            <a:ext cx="5937673" cy="2534427"/>
          </a:xfrm>
        </p:spPr>
        <p:txBody>
          <a:bodyPr>
            <a:normAutofit fontScale="92500"/>
          </a:bodyPr>
          <a:lstStyle/>
          <a:p>
            <a:pPr marL="285750" indent="-285750">
              <a:buFont typeface="Arial" panose="020B0604020202020204" pitchFamily="34" charset="0"/>
              <a:buChar char="•"/>
            </a:pPr>
            <a:r>
              <a:rPr lang="en-US" sz="1700" dirty="0" smtClean="0">
                <a:latin typeface="Times New Roman" panose="02020603050405020304" pitchFamily="18" charset="0"/>
                <a:cs typeface="Times New Roman" panose="02020603050405020304" pitchFamily="18" charset="0"/>
              </a:rPr>
              <a:t>A high paging activity is called thrashing. This means a process is spending more time paging than executing(i.e., low CPU utilization).</a:t>
            </a:r>
          </a:p>
          <a:p>
            <a:pPr marL="285750" indent="-285750">
              <a:buFont typeface="Arial" panose="020B0604020202020204" pitchFamily="34" charset="0"/>
              <a:buChar char="•"/>
            </a:pPr>
            <a:r>
              <a:rPr lang="en-US" sz="1700" dirty="0" smtClean="0">
                <a:latin typeface="Times New Roman" panose="02020603050405020304" pitchFamily="18" charset="0"/>
                <a:cs typeface="Times New Roman" panose="02020603050405020304" pitchFamily="18" charset="0"/>
              </a:rPr>
              <a:t>Cause of Thrashing</a:t>
            </a:r>
          </a:p>
          <a:p>
            <a:pPr>
              <a:lnSpc>
                <a:spcPct val="150000"/>
              </a:lnSpc>
            </a:pPr>
            <a:r>
              <a:rPr lang="en-US" sz="1700" dirty="0">
                <a:latin typeface="Times New Roman" panose="02020603050405020304" pitchFamily="18" charset="0"/>
                <a:cs typeface="Times New Roman" panose="02020603050405020304" pitchFamily="18" charset="0"/>
              </a:rPr>
              <a:t> </a:t>
            </a:r>
            <a:r>
              <a:rPr lang="en-US" sz="1700" dirty="0" smtClean="0">
                <a:latin typeface="Times New Roman" panose="02020603050405020304" pitchFamily="18" charset="0"/>
                <a:cs typeface="Times New Roman" panose="02020603050405020304" pitchFamily="18" charset="0"/>
              </a:rPr>
              <a:t>  If a process does not have enough pages, the </a:t>
            </a:r>
            <a:r>
              <a:rPr lang="en-US" sz="1700" dirty="0" smtClean="0">
                <a:latin typeface="Times New Roman" panose="02020603050405020304" pitchFamily="18" charset="0"/>
                <a:cs typeface="Times New Roman" panose="02020603050405020304" pitchFamily="18" charset="0"/>
              </a:rPr>
              <a:t>page-fault </a:t>
            </a:r>
            <a:r>
              <a:rPr lang="en-US" sz="1700" dirty="0" smtClean="0">
                <a:latin typeface="Times New Roman" panose="02020603050405020304" pitchFamily="18" charset="0"/>
                <a:cs typeface="Times New Roman" panose="02020603050405020304" pitchFamily="18" charset="0"/>
              </a:rPr>
              <a:t>rate is very high. This leads to low CPU utilization, OS thinks that it needs to increase the degree of multiprogramming which leads to more page fault.</a:t>
            </a:r>
          </a:p>
          <a:p>
            <a:pPr marL="0" indent="0">
              <a:buNone/>
            </a:pPr>
            <a:endParaRPr lang="en-US" sz="2000" dirty="0" smtClean="0"/>
          </a:p>
          <a:p>
            <a:pPr marL="0" indent="0">
              <a:buNone/>
            </a:pPr>
            <a:endParaRPr lang="en-US" sz="2000" dirty="0"/>
          </a:p>
        </p:txBody>
      </p:sp>
      <p:sp>
        <p:nvSpPr>
          <p:cNvPr id="5" name="Title 1"/>
          <p:cNvSpPr txBox="1">
            <a:spLocks/>
          </p:cNvSpPr>
          <p:nvPr/>
        </p:nvSpPr>
        <p:spPr>
          <a:xfrm>
            <a:off x="599661" y="3450355"/>
            <a:ext cx="10515600" cy="6196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t>                                   </a:t>
            </a:r>
            <a:r>
              <a:rPr lang="en-US" sz="2800" b="1" dirty="0" smtClean="0"/>
              <a:t>FRAGMENTAION            </a:t>
            </a:r>
            <a:endParaRPr lang="en-US" sz="2800" b="1" dirty="0"/>
          </a:p>
        </p:txBody>
      </p:sp>
      <p:sp>
        <p:nvSpPr>
          <p:cNvPr id="6" name="Content Placeholder 4"/>
          <p:cNvSpPr txBox="1">
            <a:spLocks/>
          </p:cNvSpPr>
          <p:nvPr/>
        </p:nvSpPr>
        <p:spPr>
          <a:xfrm>
            <a:off x="599661" y="3760162"/>
            <a:ext cx="5367830" cy="51922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800" dirty="0" smtClean="0">
                <a:latin typeface="Times New Roman" panose="02020603050405020304" pitchFamily="18" charset="0"/>
                <a:cs typeface="Times New Roman" panose="02020603050405020304" pitchFamily="18" charset="0"/>
              </a:rPr>
              <a:t>External fragmentation arises when free memory is separated into small blocks and is interspersed by allocated memory.</a:t>
            </a:r>
          </a:p>
          <a:p>
            <a:pPr>
              <a:lnSpc>
                <a:spcPct val="150000"/>
              </a:lnSpc>
            </a:pPr>
            <a:r>
              <a:rPr lang="en-US" sz="1800" dirty="0" smtClean="0">
                <a:latin typeface="Times New Roman" panose="02020603050405020304" pitchFamily="18" charset="0"/>
                <a:cs typeface="Times New Roman" panose="02020603050405020304" pitchFamily="18" charset="0"/>
              </a:rPr>
              <a:t>Internal fragmentation is the wasted space within each allocated block because of rounding up from the actual requested allocation to the allocation granularity. </a:t>
            </a:r>
            <a:endParaRPr lang="en-US" sz="18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873" y="3926755"/>
            <a:ext cx="5216635" cy="2806516"/>
          </a:xfrm>
          <a:prstGeom prst="rect">
            <a:avLst/>
          </a:prstGeom>
        </p:spPr>
      </p:pic>
    </p:spTree>
    <p:extLst>
      <p:ext uri="{BB962C8B-B14F-4D97-AF65-F5344CB8AC3E}">
        <p14:creationId xmlns:p14="http://schemas.microsoft.com/office/powerpoint/2010/main" val="8704190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3432" y="260648"/>
            <a:ext cx="10515600" cy="549275"/>
          </a:xfrm>
        </p:spPr>
        <p:txBody>
          <a:bodyPr>
            <a:noAutofit/>
          </a:bodyPr>
          <a:lstStyle/>
          <a:p>
            <a:r>
              <a:rPr lang="en-US" sz="3600" b="1" dirty="0" smtClean="0"/>
              <a:t>                       </a:t>
            </a:r>
            <a:r>
              <a:rPr lang="en-US" sz="3200" b="1" dirty="0" smtClean="0">
                <a:latin typeface="Times New Roman" panose="02020603050405020304" pitchFamily="18" charset="0"/>
                <a:cs typeface="Times New Roman" panose="02020603050405020304" pitchFamily="18" charset="0"/>
              </a:rPr>
              <a:t>MEMORYPOOL</a:t>
            </a:r>
            <a:endParaRPr lang="en-US"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7408" y="1268760"/>
            <a:ext cx="10515600" cy="5262563"/>
          </a:xfrm>
        </p:spPr>
        <p:txBody>
          <a:bodyPr>
            <a:normAutofit/>
          </a:bodyPr>
          <a:lstStyle/>
          <a:p>
            <a:pPr marL="342900" indent="-3429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more efficient solution is preallocating a number of memory blocks with the same size called the memory pool</a:t>
            </a:r>
            <a:r>
              <a:rPr lang="en-US" sz="2000" dirty="0" smtClean="0">
                <a:latin typeface="Times New Roman" panose="02020603050405020304" pitchFamily="18" charset="0"/>
                <a:cs typeface="Times New Roman" panose="02020603050405020304" pitchFamily="18" charset="0"/>
              </a:rPr>
              <a:t>.</a:t>
            </a:r>
          </a:p>
          <a:p>
            <a:pPr marL="342900" indent="-342900">
              <a:lnSpc>
                <a:spcPct val="150000"/>
              </a:lnSpc>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application can allocate, access, and free blocks represented by handles at run time. </a:t>
            </a:r>
            <a:endParaRPr lang="en-US" sz="2000" dirty="0" smtClean="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Many </a:t>
            </a:r>
            <a:r>
              <a:rPr lang="en-US" sz="2000" dirty="0">
                <a:latin typeface="Times New Roman" panose="02020603050405020304" pitchFamily="18" charset="0"/>
                <a:cs typeface="Times New Roman" panose="02020603050405020304" pitchFamily="18" charset="0"/>
              </a:rPr>
              <a:t>real-time </a:t>
            </a:r>
            <a:r>
              <a:rPr lang="en-US" sz="2000" dirty="0" smtClean="0">
                <a:latin typeface="Times New Roman" panose="02020603050405020304" pitchFamily="18" charset="0"/>
                <a:cs typeface="Times New Roman" panose="02020603050405020304" pitchFamily="18" charset="0"/>
              </a:rPr>
              <a:t>operating </a:t>
            </a:r>
            <a:r>
              <a:rPr lang="en-US" sz="2000" dirty="0">
                <a:latin typeface="Times New Roman" panose="02020603050405020304" pitchFamily="18" charset="0"/>
                <a:cs typeface="Times New Roman" panose="02020603050405020304" pitchFamily="18" charset="0"/>
              </a:rPr>
              <a:t>systems use memory pools, such as the Transaction Processing Facility</a:t>
            </a:r>
            <a:r>
              <a:rPr lang="en-US" sz="2000" dirty="0" smtClean="0">
                <a:latin typeface="Times New Roman" panose="02020603050405020304" pitchFamily="18" charset="0"/>
                <a:cs typeface="Times New Roman" panose="02020603050405020304" pitchFamily="18" charset="0"/>
              </a:rPr>
              <a:t>.</a:t>
            </a:r>
          </a:p>
          <a:p>
            <a:pPr>
              <a:lnSpc>
                <a:spcPct val="150000"/>
              </a:lnSpc>
            </a:pPr>
            <a:r>
              <a:rPr lang="en-US" sz="2400" dirty="0" smtClean="0">
                <a:latin typeface="Times New Roman" panose="02020603050405020304" pitchFamily="18" charset="0"/>
                <a:cs typeface="Times New Roman" panose="02020603050405020304" pitchFamily="18" charset="0"/>
              </a:rPr>
              <a:t>Types of memory pool:</a:t>
            </a:r>
          </a:p>
          <a:p>
            <a:pPr>
              <a:lnSpc>
                <a:spcPct val="150000"/>
              </a:lnSpc>
              <a:buFont typeface="Wingdings" panose="05000000000000000000" pitchFamily="2" charset="2"/>
              <a:buChar char="ü"/>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nonpaged pool </a:t>
            </a:r>
            <a:r>
              <a:rPr lang="en-US" sz="2000" dirty="0">
                <a:latin typeface="Times New Roman" panose="02020603050405020304" pitchFamily="18" charset="0"/>
                <a:cs typeface="Times New Roman" panose="02020603050405020304" pitchFamily="18" charset="0"/>
              </a:rPr>
              <a:t>consists of virtual memory addresses that are guaranteed to reside in physical memory as long as the corresponding kernel objects are allocated</a:t>
            </a:r>
            <a:r>
              <a:rPr lang="en-US" sz="2000" dirty="0" smtClean="0">
                <a:latin typeface="Times New Roman" panose="02020603050405020304" pitchFamily="18" charset="0"/>
                <a:cs typeface="Times New Roman" panose="02020603050405020304" pitchFamily="18" charset="0"/>
              </a:rPr>
              <a:t>.</a:t>
            </a:r>
          </a:p>
          <a:p>
            <a:pPr>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paged pool</a:t>
            </a:r>
            <a:r>
              <a:rPr lang="en-US" sz="2000" dirty="0">
                <a:latin typeface="Times New Roman" panose="02020603050405020304" pitchFamily="18" charset="0"/>
                <a:cs typeface="Times New Roman" panose="02020603050405020304" pitchFamily="18" charset="0"/>
              </a:rPr>
              <a:t> consists of virtual memory that can be paged in and out of the system</a:t>
            </a:r>
            <a:r>
              <a:rPr lang="en-US" sz="2000"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14818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body" idx="4294967295"/>
          </p:nvPr>
        </p:nvSpPr>
        <p:spPr>
          <a:xfrm>
            <a:off x="4923600" y="894900"/>
            <a:ext cx="1501200" cy="650100"/>
          </a:xfrm>
          <a:prstGeom prst="rect">
            <a:avLst/>
          </a:prstGeom>
        </p:spPr>
        <p:txBody>
          <a:bodyPr wrap="square" lIns="121900" tIns="121900" rIns="121900" bIns="121900" anchor="b" anchorCtr="0">
            <a:noAutofit/>
          </a:bodyPr>
          <a:lstStyle/>
          <a:p>
            <a:pPr marL="0" lvl="0" indent="-69850" rtl="0">
              <a:lnSpc>
                <a:spcPct val="112500"/>
              </a:lnSpc>
              <a:spcBef>
                <a:spcPts val="0"/>
              </a:spcBef>
              <a:buClr>
                <a:schemeClr val="dk1"/>
              </a:buClr>
              <a:buSzPts val="1100"/>
              <a:buFont typeface="Arial"/>
              <a:buNone/>
            </a:pPr>
            <a:r>
              <a:rPr lang="en-US" sz="2800" b="1" dirty="0" smtClean="0">
                <a:latin typeface="Times New Roman"/>
                <a:ea typeface="Times New Roman"/>
                <a:cs typeface="Times New Roman"/>
                <a:sym typeface="Times New Roman"/>
              </a:rPr>
              <a:t>Mouse</a:t>
            </a:r>
            <a:endParaRPr lang="en-US" sz="2800" b="1" dirty="0">
              <a:latin typeface="Times New Roman"/>
              <a:ea typeface="Times New Roman"/>
              <a:cs typeface="Times New Roman"/>
              <a:sym typeface="Times New Roman"/>
            </a:endParaRPr>
          </a:p>
        </p:txBody>
      </p:sp>
      <p:sp>
        <p:nvSpPr>
          <p:cNvPr id="214" name="Shape 214"/>
          <p:cNvSpPr txBox="1"/>
          <p:nvPr/>
        </p:nvSpPr>
        <p:spPr>
          <a:xfrm>
            <a:off x="5709100" y="2121025"/>
            <a:ext cx="5002200" cy="37824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buNone/>
            </a:pPr>
            <a:endParaRPr sz="1600">
              <a:solidFill>
                <a:srgbClr val="0070AD"/>
              </a:solidFill>
              <a:latin typeface="Times New Roman"/>
              <a:ea typeface="Times New Roman"/>
              <a:cs typeface="Times New Roman"/>
              <a:sym typeface="Times New Roman"/>
            </a:endParaRPr>
          </a:p>
        </p:txBody>
      </p:sp>
      <p:sp>
        <p:nvSpPr>
          <p:cNvPr id="215" name="Shape 215"/>
          <p:cNvSpPr txBox="1"/>
          <p:nvPr/>
        </p:nvSpPr>
        <p:spPr>
          <a:xfrm>
            <a:off x="2034075" y="5096450"/>
            <a:ext cx="2053500" cy="3675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a:t>Mechanical Mouse</a:t>
            </a:r>
          </a:p>
        </p:txBody>
      </p:sp>
      <p:sp>
        <p:nvSpPr>
          <p:cNvPr id="216" name="Shape 216"/>
          <p:cNvSpPr txBox="1"/>
          <p:nvPr/>
        </p:nvSpPr>
        <p:spPr>
          <a:xfrm>
            <a:off x="5195300" y="5049325"/>
            <a:ext cx="2439900" cy="3675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217" name="Shape 217"/>
          <p:cNvSpPr txBox="1"/>
          <p:nvPr/>
        </p:nvSpPr>
        <p:spPr>
          <a:xfrm>
            <a:off x="7748159" y="5049325"/>
            <a:ext cx="1358100" cy="3675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a:t>Optical Mouse</a:t>
            </a:r>
          </a:p>
        </p:txBody>
      </p:sp>
      <p:pic>
        <p:nvPicPr>
          <p:cNvPr id="218" name="Shape 218"/>
          <p:cNvPicPr preferRelativeResize="0"/>
          <p:nvPr/>
        </p:nvPicPr>
        <p:blipFill>
          <a:blip r:embed="rId3">
            <a:alphaModFix/>
          </a:blip>
          <a:stretch>
            <a:fillRect/>
          </a:stretch>
        </p:blipFill>
        <p:spPr>
          <a:xfrm>
            <a:off x="7018150" y="2096313"/>
            <a:ext cx="3421025" cy="2665000"/>
          </a:xfrm>
          <a:prstGeom prst="rect">
            <a:avLst/>
          </a:prstGeom>
          <a:noFill/>
          <a:ln>
            <a:noFill/>
          </a:ln>
        </p:spPr>
      </p:pic>
      <p:pic>
        <p:nvPicPr>
          <p:cNvPr id="219" name="Shape 219"/>
          <p:cNvPicPr preferRelativeResize="0"/>
          <p:nvPr/>
        </p:nvPicPr>
        <p:blipFill>
          <a:blip r:embed="rId4">
            <a:alphaModFix/>
          </a:blip>
          <a:stretch>
            <a:fillRect/>
          </a:stretch>
        </p:blipFill>
        <p:spPr>
          <a:xfrm>
            <a:off x="1805950" y="2121025"/>
            <a:ext cx="3590675" cy="2761375"/>
          </a:xfrm>
          <a:prstGeom prst="rect">
            <a:avLst/>
          </a:prstGeom>
          <a:noFill/>
          <a:ln>
            <a:noFill/>
          </a:ln>
        </p:spPr>
      </p:pic>
    </p:spTree>
    <p:extLst>
      <p:ext uri="{BB962C8B-B14F-4D97-AF65-F5344CB8AC3E}">
        <p14:creationId xmlns:p14="http://schemas.microsoft.com/office/powerpoint/2010/main" val="17955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txBox="1">
            <a:spLocks noGrp="1"/>
          </p:cNvSpPr>
          <p:nvPr>
            <p:ph type="body" idx="4294967295"/>
          </p:nvPr>
        </p:nvSpPr>
        <p:spPr>
          <a:xfrm>
            <a:off x="3791744" y="0"/>
            <a:ext cx="3960440" cy="863600"/>
          </a:xfrm>
          <a:prstGeom prst="rect">
            <a:avLst/>
          </a:prstGeom>
        </p:spPr>
        <p:txBody>
          <a:bodyPr wrap="square" lIns="121900" tIns="121900" rIns="121900" bIns="121900" anchor="b" anchorCtr="0">
            <a:noAutofit/>
          </a:bodyPr>
          <a:lstStyle/>
          <a:p>
            <a:pPr marL="0" lvl="0" indent="0">
              <a:spcBef>
                <a:spcPts val="0"/>
              </a:spcBef>
              <a:buNone/>
            </a:pPr>
            <a:r>
              <a:rPr lang="en-US" sz="4000" dirty="0">
                <a:latin typeface="Times New Roman"/>
                <a:ea typeface="Times New Roman"/>
                <a:cs typeface="Times New Roman"/>
                <a:sym typeface="Times New Roman"/>
              </a:rPr>
              <a:t>Virtual Memory</a:t>
            </a:r>
          </a:p>
        </p:txBody>
      </p:sp>
      <p:sp>
        <p:nvSpPr>
          <p:cNvPr id="448" name="Shape 448"/>
          <p:cNvSpPr txBox="1">
            <a:spLocks noGrp="1"/>
          </p:cNvSpPr>
          <p:nvPr>
            <p:ph type="body" idx="4294967295"/>
          </p:nvPr>
        </p:nvSpPr>
        <p:spPr>
          <a:xfrm>
            <a:off x="479376" y="863600"/>
            <a:ext cx="10974388" cy="4887912"/>
          </a:xfrm>
          <a:prstGeom prst="rect">
            <a:avLst/>
          </a:prstGeom>
        </p:spPr>
        <p:txBody>
          <a:bodyPr wrap="square" lIns="121900" tIns="121900" rIns="121900" bIns="121900" anchor="t" anchorCtr="0">
            <a:noAutofit/>
          </a:bodyPr>
          <a:lstStyle/>
          <a:p>
            <a:pPr marL="457200" lvl="0" indent="-330200" rtl="0">
              <a:lnSpc>
                <a:spcPct val="150000"/>
              </a:lnSpc>
              <a:spcBef>
                <a:spcPts val="0"/>
              </a:spcBef>
              <a:buClr>
                <a:srgbClr val="000000"/>
              </a:buClr>
              <a:buSzPts val="1600"/>
              <a:buFont typeface="Times New Roman"/>
              <a:buChar char="●"/>
            </a:pPr>
            <a:r>
              <a:rPr lang="en-US" sz="2000" dirty="0">
                <a:solidFill>
                  <a:srgbClr val="000000"/>
                </a:solidFill>
                <a:latin typeface="Times New Roman"/>
                <a:ea typeface="Times New Roman"/>
                <a:cs typeface="Times New Roman"/>
                <a:sym typeface="Times New Roman"/>
              </a:rPr>
              <a:t>A computer can address more memory than the amount physically installed on the system. This extra memory is actually called virtual memory and it is a section of a hard disk that's set up to emulate the computer's RAM.</a:t>
            </a:r>
          </a:p>
          <a:p>
            <a:pPr marL="0" lvl="0" indent="0" rtl="0">
              <a:lnSpc>
                <a:spcPct val="150000"/>
              </a:lnSpc>
              <a:spcBef>
                <a:spcPts val="0"/>
              </a:spcBef>
              <a:buNone/>
            </a:pPr>
            <a:endParaRPr sz="2000" dirty="0">
              <a:solidFill>
                <a:srgbClr val="000000"/>
              </a:solidFill>
              <a:latin typeface="Times New Roman"/>
              <a:ea typeface="Times New Roman"/>
              <a:cs typeface="Times New Roman"/>
              <a:sym typeface="Times New Roman"/>
            </a:endParaRPr>
          </a:p>
          <a:p>
            <a:pPr marL="457200" lvl="0" indent="-330200" rtl="0">
              <a:lnSpc>
                <a:spcPct val="150000"/>
              </a:lnSpc>
              <a:spcBef>
                <a:spcPts val="0"/>
              </a:spcBef>
              <a:buClr>
                <a:schemeClr val="dk1"/>
              </a:buClr>
              <a:buSzPts val="1600"/>
              <a:buFont typeface="Times New Roman"/>
              <a:buChar char="●"/>
            </a:pPr>
            <a:r>
              <a:rPr lang="en-US" sz="2000" dirty="0">
                <a:solidFill>
                  <a:schemeClr val="dk1"/>
                </a:solidFill>
                <a:latin typeface="Times New Roman"/>
                <a:ea typeface="Times New Roman"/>
                <a:cs typeface="Times New Roman"/>
                <a:sym typeface="Times New Roman"/>
              </a:rPr>
              <a:t>In computing, </a:t>
            </a:r>
            <a:r>
              <a:rPr lang="en-US" sz="2000" b="1" dirty="0">
                <a:solidFill>
                  <a:schemeClr val="dk1"/>
                </a:solidFill>
                <a:latin typeface="Times New Roman"/>
                <a:ea typeface="Times New Roman"/>
                <a:cs typeface="Times New Roman"/>
                <a:sym typeface="Times New Roman"/>
              </a:rPr>
              <a:t>virtual memory</a:t>
            </a:r>
            <a:r>
              <a:rPr lang="en-US" sz="2000" dirty="0">
                <a:solidFill>
                  <a:schemeClr val="dk1"/>
                </a:solidFill>
                <a:latin typeface="Times New Roman"/>
                <a:ea typeface="Times New Roman"/>
                <a:cs typeface="Times New Roman"/>
                <a:sym typeface="Times New Roman"/>
              </a:rPr>
              <a:t> (also </a:t>
            </a:r>
            <a:r>
              <a:rPr lang="en-US" sz="2000" b="1" dirty="0">
                <a:solidFill>
                  <a:schemeClr val="dk1"/>
                </a:solidFill>
                <a:latin typeface="Times New Roman"/>
                <a:ea typeface="Times New Roman"/>
                <a:cs typeface="Times New Roman"/>
                <a:sym typeface="Times New Roman"/>
              </a:rPr>
              <a:t>virtual storage</a:t>
            </a:r>
            <a:r>
              <a:rPr lang="en-US" sz="2000" dirty="0">
                <a:solidFill>
                  <a:schemeClr val="dk1"/>
                </a:solidFill>
                <a:latin typeface="Times New Roman"/>
                <a:ea typeface="Times New Roman"/>
                <a:cs typeface="Times New Roman"/>
                <a:sym typeface="Times New Roman"/>
              </a:rPr>
              <a:t>) is a memory  management technique that provides an "idealized abstraction of the storage resources that are actually available on a given machine which "creates the illusion to users of a very large (main) memory.</a:t>
            </a:r>
          </a:p>
          <a:p>
            <a:pPr marL="0" lvl="0" indent="0" rtl="0">
              <a:lnSpc>
                <a:spcPct val="150000"/>
              </a:lnSpc>
              <a:spcBef>
                <a:spcPts val="0"/>
              </a:spcBef>
              <a:buNone/>
            </a:pPr>
            <a:endParaRPr sz="2000" dirty="0">
              <a:solidFill>
                <a:schemeClr val="dk1"/>
              </a:solidFill>
              <a:latin typeface="Times New Roman"/>
              <a:ea typeface="Times New Roman"/>
              <a:cs typeface="Times New Roman"/>
              <a:sym typeface="Times New Roman"/>
            </a:endParaRPr>
          </a:p>
          <a:p>
            <a:pPr marL="457200" lvl="0" indent="-330200" rtl="0">
              <a:lnSpc>
                <a:spcPct val="150000"/>
              </a:lnSpc>
              <a:spcBef>
                <a:spcPts val="0"/>
              </a:spcBef>
              <a:spcAft>
                <a:spcPts val="0"/>
              </a:spcAft>
              <a:buClr>
                <a:schemeClr val="dk1"/>
              </a:buClr>
              <a:buSzPts val="1600"/>
              <a:buFont typeface="Times New Roman"/>
              <a:buChar char="●"/>
            </a:pPr>
            <a:r>
              <a:rPr lang="en-US" sz="2000" dirty="0">
                <a:solidFill>
                  <a:schemeClr val="dk1"/>
                </a:solidFill>
                <a:latin typeface="Times New Roman"/>
                <a:ea typeface="Times New Roman"/>
                <a:cs typeface="Times New Roman"/>
                <a:sym typeface="Times New Roman"/>
              </a:rPr>
              <a:t>Virtual memory Can be implemented using :</a:t>
            </a:r>
          </a:p>
          <a:p>
            <a:pPr marL="914400" lvl="1" indent="-330200" rtl="0">
              <a:lnSpc>
                <a:spcPct val="150000"/>
              </a:lnSpc>
              <a:spcBef>
                <a:spcPts val="0"/>
              </a:spcBef>
              <a:spcAft>
                <a:spcPts val="0"/>
              </a:spcAft>
              <a:buClr>
                <a:schemeClr val="dk1"/>
              </a:buClr>
              <a:buSzPts val="1600"/>
              <a:buFont typeface="Times New Roman"/>
              <a:buChar char="○"/>
            </a:pPr>
            <a:r>
              <a:rPr lang="en-US" sz="1800" dirty="0">
                <a:solidFill>
                  <a:schemeClr val="dk1"/>
                </a:solidFill>
                <a:latin typeface="Times New Roman"/>
                <a:ea typeface="Times New Roman"/>
                <a:cs typeface="Times New Roman"/>
                <a:sym typeface="Times New Roman"/>
              </a:rPr>
              <a:t>Demand Paging</a:t>
            </a:r>
          </a:p>
          <a:p>
            <a:pPr marL="914400" lvl="1" indent="-330200" rtl="0">
              <a:lnSpc>
                <a:spcPct val="150000"/>
              </a:lnSpc>
              <a:spcBef>
                <a:spcPts val="0"/>
              </a:spcBef>
              <a:buClr>
                <a:schemeClr val="dk1"/>
              </a:buClr>
              <a:buSzPts val="1600"/>
              <a:buFont typeface="Times New Roman"/>
              <a:buChar char="○"/>
            </a:pPr>
            <a:r>
              <a:rPr lang="en-US" sz="1800" dirty="0">
                <a:solidFill>
                  <a:schemeClr val="dk1"/>
                </a:solidFill>
                <a:latin typeface="Times New Roman"/>
                <a:ea typeface="Times New Roman"/>
                <a:cs typeface="Times New Roman"/>
                <a:sym typeface="Times New Roman"/>
              </a:rPr>
              <a:t>Segmentation</a:t>
            </a:r>
          </a:p>
          <a:p>
            <a:pPr marL="0" lvl="0" indent="0" rtl="0">
              <a:spcBef>
                <a:spcPts val="0"/>
              </a:spcBef>
              <a:buNone/>
            </a:pPr>
            <a:endParaRPr dirty="0">
              <a:solidFill>
                <a:schemeClr val="dk1"/>
              </a:solidFill>
              <a:highlight>
                <a:srgbClr val="FFFFFF"/>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17554778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p:nvPr/>
        </p:nvSpPr>
        <p:spPr>
          <a:xfrm>
            <a:off x="885500" y="0"/>
            <a:ext cx="4028100" cy="5709000"/>
          </a:xfrm>
          <a:prstGeom prst="rect">
            <a:avLst/>
          </a:prstGeom>
          <a:noFill/>
          <a:ln>
            <a:noFill/>
          </a:ln>
        </p:spPr>
        <p:txBody>
          <a:bodyPr wrap="square" lIns="91425" tIns="91425" rIns="91425" bIns="91425" anchor="t" anchorCtr="0">
            <a:noAutofit/>
          </a:bodyPr>
          <a:lstStyle/>
          <a:p>
            <a:pPr marL="0" lvl="0" indent="0" algn="ctr" rtl="0">
              <a:spcBef>
                <a:spcPts val="0"/>
              </a:spcBef>
              <a:buNone/>
            </a:pPr>
            <a:endParaRPr sz="2600" b="1">
              <a:solidFill>
                <a:srgbClr val="0098C7"/>
              </a:solidFill>
              <a:latin typeface="Times New Roman"/>
              <a:ea typeface="Times New Roman"/>
              <a:cs typeface="Times New Roman"/>
              <a:sym typeface="Times New Roman"/>
            </a:endParaRPr>
          </a:p>
          <a:p>
            <a:pPr marL="0" lvl="0" indent="0" algn="ctr" rtl="0">
              <a:spcBef>
                <a:spcPts val="0"/>
              </a:spcBef>
              <a:buNone/>
            </a:pPr>
            <a:endParaRPr sz="2600" b="1">
              <a:solidFill>
                <a:srgbClr val="0098C7"/>
              </a:solidFill>
              <a:latin typeface="Times New Roman"/>
              <a:ea typeface="Times New Roman"/>
              <a:cs typeface="Times New Roman"/>
              <a:sym typeface="Times New Roman"/>
            </a:endParaRPr>
          </a:p>
          <a:p>
            <a:pPr marL="0" lvl="0" indent="0" algn="ctr" rtl="0">
              <a:spcBef>
                <a:spcPts val="0"/>
              </a:spcBef>
              <a:buNone/>
            </a:pPr>
            <a:endParaRPr sz="2600" b="1">
              <a:solidFill>
                <a:srgbClr val="0098C7"/>
              </a:solidFill>
              <a:latin typeface="Times New Roman"/>
              <a:ea typeface="Times New Roman"/>
              <a:cs typeface="Times New Roman"/>
              <a:sym typeface="Times New Roman"/>
            </a:endParaRPr>
          </a:p>
          <a:p>
            <a:pPr marL="0" lvl="0" indent="0" algn="ctr" rtl="0">
              <a:spcBef>
                <a:spcPts val="0"/>
              </a:spcBef>
              <a:buNone/>
            </a:pPr>
            <a:endParaRPr sz="2600" b="1">
              <a:solidFill>
                <a:srgbClr val="0098C7"/>
              </a:solidFill>
              <a:latin typeface="Times New Roman"/>
              <a:ea typeface="Times New Roman"/>
              <a:cs typeface="Times New Roman"/>
              <a:sym typeface="Times New Roman"/>
            </a:endParaRPr>
          </a:p>
          <a:p>
            <a:pPr marL="0" lvl="0" indent="0" algn="ctr" rtl="0">
              <a:spcBef>
                <a:spcPts val="0"/>
              </a:spcBef>
              <a:buNone/>
            </a:pPr>
            <a:endParaRPr sz="2600" b="1">
              <a:solidFill>
                <a:srgbClr val="0098C7"/>
              </a:solidFill>
              <a:latin typeface="Times New Roman"/>
              <a:ea typeface="Times New Roman"/>
              <a:cs typeface="Times New Roman"/>
              <a:sym typeface="Times New Roman"/>
            </a:endParaRPr>
          </a:p>
          <a:p>
            <a:pPr marL="0" lvl="0" indent="0" algn="ctr" rtl="0">
              <a:spcBef>
                <a:spcPts val="0"/>
              </a:spcBef>
              <a:buNone/>
            </a:pPr>
            <a:r>
              <a:rPr lang="en-US" sz="2600" b="1">
                <a:solidFill>
                  <a:srgbClr val="0098C7"/>
                </a:solidFill>
                <a:latin typeface="Times New Roman"/>
                <a:ea typeface="Times New Roman"/>
                <a:cs typeface="Times New Roman"/>
                <a:sym typeface="Times New Roman"/>
              </a:rPr>
              <a:t>FUNDAMENTALS</a:t>
            </a:r>
          </a:p>
          <a:p>
            <a:pPr marL="0" lvl="0" indent="0" algn="ctr" rtl="0">
              <a:spcBef>
                <a:spcPts val="0"/>
              </a:spcBef>
              <a:buNone/>
            </a:pPr>
            <a:endParaRPr sz="2600" b="1">
              <a:solidFill>
                <a:srgbClr val="0098C7"/>
              </a:solidFill>
              <a:latin typeface="Times New Roman"/>
              <a:ea typeface="Times New Roman"/>
              <a:cs typeface="Times New Roman"/>
              <a:sym typeface="Times New Roman"/>
            </a:endParaRPr>
          </a:p>
          <a:p>
            <a:pPr marL="0" lvl="0" indent="0" algn="ctr" rtl="0">
              <a:spcBef>
                <a:spcPts val="0"/>
              </a:spcBef>
              <a:buNone/>
            </a:pPr>
            <a:r>
              <a:rPr lang="en-US" sz="2600" b="1">
                <a:solidFill>
                  <a:srgbClr val="0098C7"/>
                </a:solidFill>
                <a:latin typeface="Times New Roman"/>
                <a:ea typeface="Times New Roman"/>
                <a:cs typeface="Times New Roman"/>
                <a:sym typeface="Times New Roman"/>
              </a:rPr>
              <a:t>OF</a:t>
            </a:r>
          </a:p>
          <a:p>
            <a:pPr marL="0" lvl="0" indent="0" algn="ctr" rtl="0">
              <a:spcBef>
                <a:spcPts val="0"/>
              </a:spcBef>
              <a:buNone/>
            </a:pPr>
            <a:endParaRPr sz="2600" b="1">
              <a:solidFill>
                <a:srgbClr val="0098C7"/>
              </a:solidFill>
              <a:latin typeface="Times New Roman"/>
              <a:ea typeface="Times New Roman"/>
              <a:cs typeface="Times New Roman"/>
              <a:sym typeface="Times New Roman"/>
            </a:endParaRPr>
          </a:p>
          <a:p>
            <a:pPr marL="0" lvl="0" indent="0" algn="ctr" rtl="0">
              <a:spcBef>
                <a:spcPts val="0"/>
              </a:spcBef>
              <a:buNone/>
            </a:pPr>
            <a:r>
              <a:rPr lang="en-US" sz="2600" b="1">
                <a:solidFill>
                  <a:srgbClr val="0098C7"/>
                </a:solidFill>
                <a:latin typeface="Times New Roman"/>
                <a:ea typeface="Times New Roman"/>
                <a:cs typeface="Times New Roman"/>
                <a:sym typeface="Times New Roman"/>
              </a:rPr>
              <a:t>LINUX</a:t>
            </a:r>
          </a:p>
        </p:txBody>
      </p:sp>
    </p:spTree>
    <p:extLst>
      <p:ext uri="{BB962C8B-B14F-4D97-AF65-F5344CB8AC3E}">
        <p14:creationId xmlns:p14="http://schemas.microsoft.com/office/powerpoint/2010/main" val="554263805"/>
      </p:ext>
    </p:extLst>
  </p:cSld>
  <p:clrMapOvr>
    <a:masterClrMapping/>
  </p:clrMapOvr>
  <p:transition spd="med">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5" name="Shape 485"/>
          <p:cNvSpPr txBox="1">
            <a:spLocks noGrp="1"/>
          </p:cNvSpPr>
          <p:nvPr>
            <p:ph type="body" idx="4294967295"/>
          </p:nvPr>
        </p:nvSpPr>
        <p:spPr>
          <a:xfrm>
            <a:off x="5240400" y="561500"/>
            <a:ext cx="1711200" cy="1076700"/>
          </a:xfrm>
          <a:prstGeom prst="rect">
            <a:avLst/>
          </a:prstGeom>
        </p:spPr>
        <p:txBody>
          <a:bodyPr wrap="square" lIns="121900" tIns="121900" rIns="121900" bIns="121900" anchor="b" anchorCtr="0">
            <a:noAutofit/>
          </a:bodyPr>
          <a:lstStyle/>
          <a:p>
            <a:pPr marL="0" lvl="0" indent="0">
              <a:spcBef>
                <a:spcPts val="0"/>
              </a:spcBef>
              <a:buNone/>
            </a:pPr>
            <a:r>
              <a:rPr lang="en-US" sz="2400" b="1">
                <a:solidFill>
                  <a:srgbClr val="0098C7"/>
                </a:solidFill>
                <a:latin typeface="Times New Roman"/>
                <a:ea typeface="Times New Roman"/>
                <a:cs typeface="Times New Roman"/>
                <a:sym typeface="Times New Roman"/>
              </a:rPr>
              <a:t>Linux OS</a:t>
            </a:r>
          </a:p>
        </p:txBody>
      </p:sp>
      <p:sp>
        <p:nvSpPr>
          <p:cNvPr id="486" name="Shape 486"/>
          <p:cNvSpPr txBox="1">
            <a:spLocks noGrp="1"/>
          </p:cNvSpPr>
          <p:nvPr>
            <p:ph type="body" idx="4294967295"/>
          </p:nvPr>
        </p:nvSpPr>
        <p:spPr>
          <a:xfrm>
            <a:off x="408000" y="1995075"/>
            <a:ext cx="5307900" cy="4750200"/>
          </a:xfrm>
          <a:prstGeom prst="rect">
            <a:avLst/>
          </a:prstGeom>
        </p:spPr>
        <p:txBody>
          <a:bodyPr wrap="square" lIns="121900" tIns="121900" rIns="121900" bIns="121900" anchor="t" anchorCtr="0">
            <a:noAutofit/>
          </a:bodyPr>
          <a:lstStyle/>
          <a:p>
            <a:pPr marL="457200" lvl="0" indent="-355600" rtl="0">
              <a:lnSpc>
                <a:spcPct val="90000"/>
              </a:lnSpc>
              <a:spcBef>
                <a:spcPts val="0"/>
              </a:spcBef>
              <a:spcAft>
                <a:spcPts val="0"/>
              </a:spcAft>
              <a:buClr>
                <a:schemeClr val="dk1"/>
              </a:buClr>
              <a:buSzPts val="2000"/>
              <a:buFont typeface="Times New Roman"/>
              <a:buChar char="●"/>
            </a:pPr>
            <a:r>
              <a:rPr lang="en-US" sz="2000" dirty="0">
                <a:solidFill>
                  <a:schemeClr val="dk1"/>
                </a:solidFill>
                <a:latin typeface="Times New Roman"/>
                <a:ea typeface="Times New Roman"/>
                <a:cs typeface="Times New Roman"/>
                <a:sym typeface="Times New Roman"/>
              </a:rPr>
              <a:t>Linux is a name that broadly denotes a family of free and open source software OS built around the Linux kernel.</a:t>
            </a:r>
          </a:p>
          <a:p>
            <a:pPr marL="0" lvl="0" indent="0" rtl="0">
              <a:lnSpc>
                <a:spcPct val="90000"/>
              </a:lnSpc>
              <a:spcBef>
                <a:spcPts val="0"/>
              </a:spcBef>
              <a:spcAft>
                <a:spcPts val="0"/>
              </a:spcAft>
              <a:buNone/>
            </a:pPr>
            <a:endParaRPr sz="2000" dirty="0">
              <a:solidFill>
                <a:schemeClr val="dk1"/>
              </a:solidFill>
              <a:latin typeface="Times New Roman"/>
              <a:ea typeface="Times New Roman"/>
              <a:cs typeface="Times New Roman"/>
              <a:sym typeface="Times New Roman"/>
            </a:endParaRPr>
          </a:p>
          <a:p>
            <a:pPr marL="457200" lvl="0" indent="-355600" rtl="0">
              <a:lnSpc>
                <a:spcPct val="90000"/>
              </a:lnSpc>
              <a:spcBef>
                <a:spcPts val="0"/>
              </a:spcBef>
              <a:spcAft>
                <a:spcPts val="0"/>
              </a:spcAft>
              <a:buClr>
                <a:schemeClr val="dk1"/>
              </a:buClr>
              <a:buSzPts val="2000"/>
              <a:buFont typeface="Times New Roman"/>
              <a:buChar char="●"/>
            </a:pPr>
            <a:r>
              <a:rPr lang="en-US" sz="2000" dirty="0">
                <a:solidFill>
                  <a:schemeClr val="dk1"/>
                </a:solidFill>
                <a:latin typeface="Times New Roman"/>
                <a:ea typeface="Times New Roman"/>
                <a:cs typeface="Times New Roman"/>
                <a:sym typeface="Times New Roman"/>
              </a:rPr>
              <a:t>Linus Torwalds invented Linux in 1991 as a personal project.</a:t>
            </a:r>
          </a:p>
          <a:p>
            <a:pPr marL="0" lvl="0" indent="0">
              <a:spcBef>
                <a:spcPts val="0"/>
              </a:spcBef>
              <a:buNone/>
            </a:pPr>
            <a:endParaRPr sz="2000" dirty="0">
              <a:latin typeface="Times New Roman"/>
              <a:ea typeface="Times New Roman"/>
              <a:cs typeface="Times New Roman"/>
              <a:sym typeface="Times New Roman"/>
            </a:endParaRPr>
          </a:p>
        </p:txBody>
      </p:sp>
      <p:pic>
        <p:nvPicPr>
          <p:cNvPr id="487" name="Shape 487"/>
          <p:cNvPicPr preferRelativeResize="0"/>
          <p:nvPr/>
        </p:nvPicPr>
        <p:blipFill>
          <a:blip r:embed="rId3">
            <a:alphaModFix/>
          </a:blip>
          <a:stretch>
            <a:fillRect/>
          </a:stretch>
        </p:blipFill>
        <p:spPr>
          <a:xfrm>
            <a:off x="5890150" y="2153018"/>
            <a:ext cx="5481850" cy="3282857"/>
          </a:xfrm>
          <a:prstGeom prst="rect">
            <a:avLst/>
          </a:prstGeom>
          <a:noFill/>
          <a:ln>
            <a:noFill/>
          </a:ln>
        </p:spPr>
      </p:pic>
    </p:spTree>
    <p:extLst>
      <p:ext uri="{BB962C8B-B14F-4D97-AF65-F5344CB8AC3E}">
        <p14:creationId xmlns:p14="http://schemas.microsoft.com/office/powerpoint/2010/main" val="23134899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Shape 493"/>
          <p:cNvSpPr txBox="1"/>
          <p:nvPr/>
        </p:nvSpPr>
        <p:spPr>
          <a:xfrm>
            <a:off x="4724400" y="486650"/>
            <a:ext cx="2743200" cy="919200"/>
          </a:xfrm>
          <a:prstGeom prst="rect">
            <a:avLst/>
          </a:prstGeom>
          <a:noFill/>
          <a:ln>
            <a:noFill/>
          </a:ln>
        </p:spPr>
        <p:txBody>
          <a:bodyPr wrap="square" lIns="91425" tIns="91425" rIns="91425" bIns="91425" anchor="t" anchorCtr="0">
            <a:noAutofit/>
          </a:bodyPr>
          <a:lstStyle/>
          <a:p>
            <a:pPr marL="0" lvl="0" indent="0">
              <a:spcBef>
                <a:spcPts val="0"/>
              </a:spcBef>
              <a:buNone/>
            </a:pPr>
            <a:r>
              <a:rPr lang="en-US" sz="2400" b="1">
                <a:solidFill>
                  <a:srgbClr val="0098C7"/>
                </a:solidFill>
                <a:latin typeface="Times New Roman"/>
                <a:ea typeface="Times New Roman"/>
                <a:cs typeface="Times New Roman"/>
                <a:sym typeface="Times New Roman"/>
              </a:rPr>
              <a:t>Software Licensing</a:t>
            </a:r>
          </a:p>
        </p:txBody>
      </p:sp>
      <p:sp>
        <p:nvSpPr>
          <p:cNvPr id="494" name="Shape 494"/>
          <p:cNvSpPr/>
          <p:nvPr/>
        </p:nvSpPr>
        <p:spPr>
          <a:xfrm>
            <a:off x="2057400" y="2302159"/>
            <a:ext cx="3810000" cy="1676400"/>
          </a:xfrm>
          <a:prstGeom prst="rect">
            <a:avLst/>
          </a:prstGeom>
          <a:solidFill>
            <a:srgbClr val="FFFFFF"/>
          </a:solidFill>
          <a:ln w="25400" cap="flat" cmpd="sng">
            <a:solidFill>
              <a:srgbClr val="0098C7"/>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b="0" i="0" u="none" strike="noStrike" cap="none">
              <a:solidFill>
                <a:srgbClr val="4D4541"/>
              </a:solidFill>
              <a:latin typeface="Arial"/>
              <a:ea typeface="Arial"/>
              <a:cs typeface="Arial"/>
              <a:sym typeface="Arial"/>
            </a:endParaRPr>
          </a:p>
        </p:txBody>
      </p:sp>
      <p:sp>
        <p:nvSpPr>
          <p:cNvPr id="495" name="Shape 495"/>
          <p:cNvSpPr/>
          <p:nvPr/>
        </p:nvSpPr>
        <p:spPr>
          <a:xfrm>
            <a:off x="2057400" y="1741600"/>
            <a:ext cx="3810000" cy="533400"/>
          </a:xfrm>
          <a:prstGeom prst="rect">
            <a:avLst/>
          </a:prstGeom>
          <a:solidFill>
            <a:srgbClr val="0098C7"/>
          </a:solidFill>
          <a:ln w="25400" cap="flat" cmpd="sng">
            <a:solidFill>
              <a:srgbClr val="006E9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2400" b="0" i="0" u="none" strike="noStrike" cap="none" dirty="0">
                <a:solidFill>
                  <a:srgbClr val="FFFFFF"/>
                </a:solidFill>
                <a:latin typeface="Arial"/>
                <a:ea typeface="Arial"/>
                <a:cs typeface="Arial"/>
                <a:sym typeface="Arial"/>
              </a:rPr>
              <a:t>Freeware</a:t>
            </a:r>
          </a:p>
        </p:txBody>
      </p:sp>
      <p:pic>
        <p:nvPicPr>
          <p:cNvPr id="496" name="Shape 496" descr="681px-Skype_logo.svg.png"/>
          <p:cNvPicPr preferRelativeResize="0"/>
          <p:nvPr/>
        </p:nvPicPr>
        <p:blipFill rotWithShape="1">
          <a:blip r:embed="rId3">
            <a:alphaModFix/>
          </a:blip>
          <a:srcRect/>
          <a:stretch/>
        </p:blipFill>
        <p:spPr>
          <a:xfrm>
            <a:off x="2227906" y="3274653"/>
            <a:ext cx="1146810" cy="505203"/>
          </a:xfrm>
          <a:prstGeom prst="rect">
            <a:avLst/>
          </a:prstGeom>
          <a:noFill/>
          <a:ln>
            <a:noFill/>
          </a:ln>
        </p:spPr>
      </p:pic>
      <p:pic>
        <p:nvPicPr>
          <p:cNvPr id="497" name="Shape 497" descr="Teamviewer.png"/>
          <p:cNvPicPr preferRelativeResize="0"/>
          <p:nvPr/>
        </p:nvPicPr>
        <p:blipFill rotWithShape="1">
          <a:blip r:embed="rId4">
            <a:alphaModFix/>
          </a:blip>
          <a:srcRect/>
          <a:stretch/>
        </p:blipFill>
        <p:spPr>
          <a:xfrm>
            <a:off x="3755716" y="3274653"/>
            <a:ext cx="1996440" cy="495300"/>
          </a:xfrm>
          <a:prstGeom prst="rect">
            <a:avLst/>
          </a:prstGeom>
          <a:noFill/>
          <a:ln>
            <a:noFill/>
          </a:ln>
        </p:spPr>
      </p:pic>
      <p:sp>
        <p:nvSpPr>
          <p:cNvPr id="498" name="Shape 498"/>
          <p:cNvSpPr/>
          <p:nvPr/>
        </p:nvSpPr>
        <p:spPr>
          <a:xfrm>
            <a:off x="2057400" y="4740559"/>
            <a:ext cx="3810000" cy="1676400"/>
          </a:xfrm>
          <a:prstGeom prst="rect">
            <a:avLst/>
          </a:prstGeom>
          <a:solidFill>
            <a:srgbClr val="FFFFFF"/>
          </a:solidFill>
          <a:ln w="25400" cap="flat" cmpd="sng">
            <a:solidFill>
              <a:srgbClr val="0098C7"/>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b="0" i="0" u="none" strike="noStrike" cap="none">
              <a:solidFill>
                <a:srgbClr val="4D4541"/>
              </a:solidFill>
              <a:latin typeface="Arial"/>
              <a:ea typeface="Arial"/>
              <a:cs typeface="Arial"/>
              <a:sym typeface="Arial"/>
            </a:endParaRPr>
          </a:p>
        </p:txBody>
      </p:sp>
      <p:sp>
        <p:nvSpPr>
          <p:cNvPr id="499" name="Shape 499"/>
          <p:cNvSpPr/>
          <p:nvPr/>
        </p:nvSpPr>
        <p:spPr>
          <a:xfrm>
            <a:off x="2057400" y="4180000"/>
            <a:ext cx="3810000" cy="533400"/>
          </a:xfrm>
          <a:prstGeom prst="rect">
            <a:avLst/>
          </a:prstGeom>
          <a:solidFill>
            <a:srgbClr val="0098C7"/>
          </a:solidFill>
          <a:ln w="25400" cap="flat" cmpd="sng">
            <a:solidFill>
              <a:srgbClr val="006E9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2400" b="0" i="0" u="none" strike="noStrike" cap="none">
                <a:solidFill>
                  <a:srgbClr val="FFFFFF"/>
                </a:solidFill>
                <a:latin typeface="Arial"/>
                <a:ea typeface="Arial"/>
                <a:cs typeface="Arial"/>
                <a:sym typeface="Arial"/>
              </a:rPr>
              <a:t>Commercial</a:t>
            </a:r>
          </a:p>
        </p:txBody>
      </p:sp>
      <p:sp>
        <p:nvSpPr>
          <p:cNvPr id="500" name="Shape 500"/>
          <p:cNvSpPr/>
          <p:nvPr/>
        </p:nvSpPr>
        <p:spPr>
          <a:xfrm>
            <a:off x="6324600" y="2302159"/>
            <a:ext cx="3810000" cy="1676400"/>
          </a:xfrm>
          <a:prstGeom prst="rect">
            <a:avLst/>
          </a:prstGeom>
          <a:solidFill>
            <a:srgbClr val="FFFFFF"/>
          </a:solidFill>
          <a:ln w="25400" cap="flat" cmpd="sng">
            <a:solidFill>
              <a:srgbClr val="0098C7"/>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b="0" i="0" u="none" strike="noStrike" cap="none">
              <a:solidFill>
                <a:srgbClr val="4D4541"/>
              </a:solidFill>
              <a:latin typeface="Arial"/>
              <a:ea typeface="Arial"/>
              <a:cs typeface="Arial"/>
              <a:sym typeface="Arial"/>
            </a:endParaRPr>
          </a:p>
        </p:txBody>
      </p:sp>
      <p:sp>
        <p:nvSpPr>
          <p:cNvPr id="501" name="Shape 501"/>
          <p:cNvSpPr/>
          <p:nvPr/>
        </p:nvSpPr>
        <p:spPr>
          <a:xfrm>
            <a:off x="6324600" y="1741600"/>
            <a:ext cx="3810000" cy="533400"/>
          </a:xfrm>
          <a:prstGeom prst="rect">
            <a:avLst/>
          </a:prstGeom>
          <a:solidFill>
            <a:srgbClr val="0098C7"/>
          </a:solidFill>
          <a:ln w="25400" cap="flat" cmpd="sng">
            <a:solidFill>
              <a:srgbClr val="006E9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2400" b="0" i="0" u="none" strike="noStrike" cap="none" dirty="0">
                <a:solidFill>
                  <a:srgbClr val="FFFFFF"/>
                </a:solidFill>
                <a:latin typeface="Arial"/>
                <a:ea typeface="Arial"/>
                <a:cs typeface="Arial"/>
                <a:sym typeface="Arial"/>
              </a:rPr>
              <a:t>Shareware</a:t>
            </a:r>
          </a:p>
        </p:txBody>
      </p:sp>
      <p:sp>
        <p:nvSpPr>
          <p:cNvPr id="502" name="Shape 502"/>
          <p:cNvSpPr/>
          <p:nvPr/>
        </p:nvSpPr>
        <p:spPr>
          <a:xfrm>
            <a:off x="2209800" y="2427400"/>
            <a:ext cx="3505200" cy="685800"/>
          </a:xfrm>
          <a:prstGeom prst="roundRect">
            <a:avLst>
              <a:gd name="adj" fmla="val 16667"/>
            </a:avLst>
          </a:prstGeom>
          <a:solidFill>
            <a:srgbClr val="FFFFFF"/>
          </a:solidFill>
          <a:ln w="25400" cap="flat" cmpd="sng">
            <a:solidFill>
              <a:srgbClr val="0098C7"/>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2000" b="0" i="0" u="none" strike="noStrike" cap="none">
                <a:solidFill>
                  <a:srgbClr val="0098C7"/>
                </a:solidFill>
                <a:latin typeface="Arial"/>
                <a:ea typeface="Arial"/>
                <a:cs typeface="Arial"/>
                <a:sym typeface="Arial"/>
              </a:rPr>
              <a:t>Free with Limited Features</a:t>
            </a:r>
          </a:p>
        </p:txBody>
      </p:sp>
      <p:sp>
        <p:nvSpPr>
          <p:cNvPr id="503" name="Shape 503"/>
          <p:cNvSpPr/>
          <p:nvPr/>
        </p:nvSpPr>
        <p:spPr>
          <a:xfrm>
            <a:off x="6477000" y="2427400"/>
            <a:ext cx="3505200" cy="685800"/>
          </a:xfrm>
          <a:prstGeom prst="roundRect">
            <a:avLst>
              <a:gd name="adj" fmla="val 16667"/>
            </a:avLst>
          </a:prstGeom>
          <a:solidFill>
            <a:srgbClr val="FFFFFF"/>
          </a:solidFill>
          <a:ln w="25400" cap="flat" cmpd="sng">
            <a:solidFill>
              <a:srgbClr val="0098C7"/>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2000" b="0" i="0" u="none" strike="noStrike" cap="none" dirty="0">
                <a:solidFill>
                  <a:srgbClr val="0098C7"/>
                </a:solidFill>
                <a:latin typeface="Arial"/>
                <a:ea typeface="Arial"/>
                <a:cs typeface="Arial"/>
                <a:sym typeface="Arial"/>
              </a:rPr>
              <a:t>Free for limited time</a:t>
            </a:r>
          </a:p>
        </p:txBody>
      </p:sp>
      <p:pic>
        <p:nvPicPr>
          <p:cNvPr id="504" name="Shape 504" descr="Kaspesky_Antivirus_logo.png"/>
          <p:cNvPicPr preferRelativeResize="0"/>
          <p:nvPr/>
        </p:nvPicPr>
        <p:blipFill rotWithShape="1">
          <a:blip r:embed="rId5">
            <a:alphaModFix/>
          </a:blip>
          <a:srcRect/>
          <a:stretch/>
        </p:blipFill>
        <p:spPr>
          <a:xfrm>
            <a:off x="6799906" y="3180347"/>
            <a:ext cx="990599" cy="693907"/>
          </a:xfrm>
          <a:prstGeom prst="rect">
            <a:avLst/>
          </a:prstGeom>
          <a:noFill/>
          <a:ln>
            <a:noFill/>
          </a:ln>
        </p:spPr>
      </p:pic>
      <p:pic>
        <p:nvPicPr>
          <p:cNvPr id="505" name="Shape 505" descr="winrar-logo.png"/>
          <p:cNvPicPr preferRelativeResize="0"/>
          <p:nvPr/>
        </p:nvPicPr>
        <p:blipFill rotWithShape="1">
          <a:blip r:embed="rId6">
            <a:alphaModFix/>
          </a:blip>
          <a:srcRect/>
          <a:stretch/>
        </p:blipFill>
        <p:spPr>
          <a:xfrm>
            <a:off x="7973841" y="3216559"/>
            <a:ext cx="2057400" cy="571500"/>
          </a:xfrm>
          <a:prstGeom prst="rect">
            <a:avLst/>
          </a:prstGeom>
          <a:noFill/>
          <a:ln>
            <a:noFill/>
          </a:ln>
        </p:spPr>
      </p:pic>
      <p:sp>
        <p:nvSpPr>
          <p:cNvPr id="506" name="Shape 506"/>
          <p:cNvSpPr/>
          <p:nvPr/>
        </p:nvSpPr>
        <p:spPr>
          <a:xfrm>
            <a:off x="2209800" y="4874853"/>
            <a:ext cx="3505200" cy="685800"/>
          </a:xfrm>
          <a:prstGeom prst="roundRect">
            <a:avLst>
              <a:gd name="adj" fmla="val 16667"/>
            </a:avLst>
          </a:prstGeom>
          <a:solidFill>
            <a:srgbClr val="FFFFFF"/>
          </a:solidFill>
          <a:ln w="25400" cap="flat" cmpd="sng">
            <a:solidFill>
              <a:srgbClr val="0098C7"/>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2000" b="0" i="0" u="none" strike="noStrike" cap="none" dirty="0">
                <a:solidFill>
                  <a:srgbClr val="0098C7"/>
                </a:solidFill>
                <a:latin typeface="Arial"/>
                <a:ea typeface="Arial"/>
                <a:cs typeface="Arial"/>
                <a:sym typeface="Arial"/>
              </a:rPr>
              <a:t>Full / Partial features on cost</a:t>
            </a:r>
          </a:p>
        </p:txBody>
      </p:sp>
      <p:pic>
        <p:nvPicPr>
          <p:cNvPr id="507" name="Shape 507" descr="fix-adobe-photoshop-cs3-issues-on-windows-8.png"/>
          <p:cNvPicPr preferRelativeResize="0"/>
          <p:nvPr/>
        </p:nvPicPr>
        <p:blipFill rotWithShape="1">
          <a:blip r:embed="rId7">
            <a:alphaModFix/>
          </a:blip>
          <a:srcRect/>
          <a:stretch/>
        </p:blipFill>
        <p:spPr>
          <a:xfrm>
            <a:off x="2322212" y="5729501"/>
            <a:ext cx="914400" cy="611257"/>
          </a:xfrm>
          <a:prstGeom prst="rect">
            <a:avLst/>
          </a:prstGeom>
          <a:noFill/>
          <a:ln>
            <a:noFill/>
          </a:ln>
        </p:spPr>
      </p:pic>
      <p:pic>
        <p:nvPicPr>
          <p:cNvPr id="508" name="Shape 508" descr="Microsoft_Office_2013_logo_and_wordmark.svg.png"/>
          <p:cNvPicPr preferRelativeResize="0"/>
          <p:nvPr/>
        </p:nvPicPr>
        <p:blipFill rotWithShape="1">
          <a:blip r:embed="rId8">
            <a:alphaModFix/>
          </a:blip>
          <a:srcRect/>
          <a:stretch/>
        </p:blipFill>
        <p:spPr>
          <a:xfrm>
            <a:off x="3352800" y="5704000"/>
            <a:ext cx="2362200" cy="624840"/>
          </a:xfrm>
          <a:prstGeom prst="rect">
            <a:avLst/>
          </a:prstGeom>
          <a:noFill/>
          <a:ln>
            <a:noFill/>
          </a:ln>
        </p:spPr>
      </p:pic>
      <p:sp>
        <p:nvSpPr>
          <p:cNvPr id="509" name="Shape 509"/>
          <p:cNvSpPr/>
          <p:nvPr/>
        </p:nvSpPr>
        <p:spPr>
          <a:xfrm>
            <a:off x="6324600" y="4740559"/>
            <a:ext cx="3810000" cy="1676400"/>
          </a:xfrm>
          <a:prstGeom prst="rect">
            <a:avLst/>
          </a:prstGeom>
          <a:solidFill>
            <a:srgbClr val="FFFFFF"/>
          </a:solidFill>
          <a:ln w="25400" cap="flat" cmpd="sng">
            <a:solidFill>
              <a:srgbClr val="0098C7"/>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2400" b="0" i="0" u="none" strike="noStrike" cap="none">
              <a:solidFill>
                <a:srgbClr val="4D4541"/>
              </a:solidFill>
              <a:latin typeface="Arial"/>
              <a:ea typeface="Arial"/>
              <a:cs typeface="Arial"/>
              <a:sym typeface="Arial"/>
            </a:endParaRPr>
          </a:p>
        </p:txBody>
      </p:sp>
      <p:sp>
        <p:nvSpPr>
          <p:cNvPr id="510" name="Shape 510"/>
          <p:cNvSpPr/>
          <p:nvPr/>
        </p:nvSpPr>
        <p:spPr>
          <a:xfrm>
            <a:off x="6324600" y="4180000"/>
            <a:ext cx="3810000" cy="533400"/>
          </a:xfrm>
          <a:prstGeom prst="rect">
            <a:avLst/>
          </a:prstGeom>
          <a:solidFill>
            <a:srgbClr val="0098C7"/>
          </a:solidFill>
          <a:ln w="25400" cap="flat" cmpd="sng">
            <a:solidFill>
              <a:srgbClr val="006E9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2400" b="0" i="0" u="none" strike="noStrike" cap="none" dirty="0">
                <a:solidFill>
                  <a:srgbClr val="FFFFFF"/>
                </a:solidFill>
                <a:latin typeface="Arial"/>
                <a:ea typeface="Arial"/>
                <a:cs typeface="Arial"/>
                <a:sym typeface="Arial"/>
              </a:rPr>
              <a:t>Open Source</a:t>
            </a:r>
          </a:p>
        </p:txBody>
      </p:sp>
      <p:sp>
        <p:nvSpPr>
          <p:cNvPr id="511" name="Shape 511"/>
          <p:cNvSpPr/>
          <p:nvPr/>
        </p:nvSpPr>
        <p:spPr>
          <a:xfrm>
            <a:off x="6477000" y="4865800"/>
            <a:ext cx="3505200" cy="685800"/>
          </a:xfrm>
          <a:prstGeom prst="roundRect">
            <a:avLst>
              <a:gd name="adj" fmla="val 16667"/>
            </a:avLst>
          </a:prstGeom>
          <a:solidFill>
            <a:srgbClr val="FFFFFF"/>
          </a:solidFill>
          <a:ln w="25400" cap="flat" cmpd="sng">
            <a:solidFill>
              <a:srgbClr val="0098C7"/>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2000" b="0" i="0" u="none" strike="noStrike" cap="none">
                <a:solidFill>
                  <a:srgbClr val="0098C7"/>
                </a:solidFill>
                <a:latin typeface="Arial"/>
                <a:ea typeface="Arial"/>
                <a:cs typeface="Arial"/>
                <a:sym typeface="Arial"/>
              </a:rPr>
              <a:t>Free / Cost with source code</a:t>
            </a:r>
          </a:p>
        </p:txBody>
      </p:sp>
      <p:pic>
        <p:nvPicPr>
          <p:cNvPr id="512" name="Shape 512" descr="529px-VLC_Icon.svg.png"/>
          <p:cNvPicPr preferRelativeResize="0"/>
          <p:nvPr/>
        </p:nvPicPr>
        <p:blipFill rotWithShape="1">
          <a:blip r:embed="rId9">
            <a:alphaModFix/>
          </a:blip>
          <a:srcRect/>
          <a:stretch/>
        </p:blipFill>
        <p:spPr>
          <a:xfrm>
            <a:off x="6781800" y="5627800"/>
            <a:ext cx="914400" cy="703309"/>
          </a:xfrm>
          <a:prstGeom prst="rect">
            <a:avLst/>
          </a:prstGeom>
          <a:noFill/>
          <a:ln>
            <a:noFill/>
          </a:ln>
        </p:spPr>
      </p:pic>
      <p:pic>
        <p:nvPicPr>
          <p:cNvPr id="513" name="Shape 513" descr="Blender.svg.png"/>
          <p:cNvPicPr preferRelativeResize="0"/>
          <p:nvPr/>
        </p:nvPicPr>
        <p:blipFill rotWithShape="1">
          <a:blip r:embed="rId10">
            <a:alphaModFix/>
          </a:blip>
          <a:srcRect/>
          <a:stretch/>
        </p:blipFill>
        <p:spPr>
          <a:xfrm>
            <a:off x="8001000" y="5719240"/>
            <a:ext cx="1737360" cy="441960"/>
          </a:xfrm>
          <a:prstGeom prst="rect">
            <a:avLst/>
          </a:prstGeom>
          <a:noFill/>
          <a:ln>
            <a:noFill/>
          </a:ln>
        </p:spPr>
      </p:pic>
    </p:spTree>
    <p:extLst>
      <p:ext uri="{BB962C8B-B14F-4D97-AF65-F5344CB8AC3E}">
        <p14:creationId xmlns:p14="http://schemas.microsoft.com/office/powerpoint/2010/main" val="29751604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body" idx="4294967295"/>
          </p:nvPr>
        </p:nvSpPr>
        <p:spPr>
          <a:xfrm>
            <a:off x="5096550" y="510300"/>
            <a:ext cx="1998900" cy="886800"/>
          </a:xfrm>
          <a:prstGeom prst="rect">
            <a:avLst/>
          </a:prstGeom>
        </p:spPr>
        <p:txBody>
          <a:bodyPr wrap="square" lIns="121900" tIns="121900" rIns="121900" bIns="121900" anchor="b" anchorCtr="0">
            <a:noAutofit/>
          </a:bodyPr>
          <a:lstStyle/>
          <a:p>
            <a:pPr marL="0" lvl="0" indent="0">
              <a:spcBef>
                <a:spcPts val="0"/>
              </a:spcBef>
              <a:buNone/>
            </a:pPr>
            <a:r>
              <a:rPr lang="en-US" sz="2400" b="1">
                <a:solidFill>
                  <a:srgbClr val="0098C7"/>
                </a:solidFill>
                <a:latin typeface="Times New Roman"/>
                <a:ea typeface="Times New Roman"/>
                <a:cs typeface="Times New Roman"/>
                <a:sym typeface="Times New Roman"/>
              </a:rPr>
              <a:t>GNU Project</a:t>
            </a:r>
          </a:p>
        </p:txBody>
      </p:sp>
      <p:sp>
        <p:nvSpPr>
          <p:cNvPr id="520" name="Shape 520"/>
          <p:cNvSpPr txBox="1">
            <a:spLocks noGrp="1"/>
          </p:cNvSpPr>
          <p:nvPr>
            <p:ph type="body" idx="4294967295"/>
          </p:nvPr>
        </p:nvSpPr>
        <p:spPr>
          <a:xfrm>
            <a:off x="408000" y="2121825"/>
            <a:ext cx="10727400" cy="3711000"/>
          </a:xfrm>
          <a:prstGeom prst="rect">
            <a:avLst/>
          </a:prstGeom>
        </p:spPr>
        <p:txBody>
          <a:bodyPr wrap="square" lIns="121900" tIns="121900" rIns="121900" bIns="121900" anchor="t" anchorCtr="0">
            <a:noAutofit/>
          </a:bodyPr>
          <a:lstStyle/>
          <a:p>
            <a:pPr marL="457200" lvl="0" indent="-355600" rtl="0">
              <a:lnSpc>
                <a:spcPct val="90000"/>
              </a:lnSpc>
              <a:spcBef>
                <a:spcPts val="0"/>
              </a:spcBef>
              <a:spcAft>
                <a:spcPts val="0"/>
              </a:spcAft>
              <a:buClr>
                <a:schemeClr val="dk1"/>
              </a:buClr>
              <a:buSzPts val="2000"/>
              <a:buFont typeface="Calibri"/>
              <a:buChar char="●"/>
            </a:pPr>
            <a:r>
              <a:rPr lang="en-US" sz="2000">
                <a:solidFill>
                  <a:schemeClr val="dk1"/>
                </a:solidFill>
                <a:latin typeface="Times New Roman"/>
                <a:ea typeface="Times New Roman"/>
                <a:cs typeface="Times New Roman"/>
                <a:sym typeface="Times New Roman"/>
              </a:rPr>
              <a:t>The </a:t>
            </a:r>
            <a:r>
              <a:rPr lang="en-US" sz="2000" b="1">
                <a:solidFill>
                  <a:schemeClr val="dk1"/>
                </a:solidFill>
                <a:latin typeface="Times New Roman"/>
                <a:ea typeface="Times New Roman"/>
                <a:cs typeface="Times New Roman"/>
                <a:sym typeface="Times New Roman"/>
              </a:rPr>
              <a:t>GNU Project</a:t>
            </a:r>
            <a:r>
              <a:rPr lang="en-US" sz="2000">
                <a:solidFill>
                  <a:schemeClr val="dk1"/>
                </a:solidFill>
                <a:latin typeface="Times New Roman"/>
                <a:ea typeface="Times New Roman"/>
                <a:cs typeface="Times New Roman"/>
                <a:sym typeface="Times New Roman"/>
              </a:rPr>
              <a:t> is a free-software, first announced on September 27, 1983 by Richard Stallman at MIT.</a:t>
            </a:r>
          </a:p>
          <a:p>
            <a:pPr marL="0" lvl="0" indent="0" rtl="0">
              <a:lnSpc>
                <a:spcPct val="90000"/>
              </a:lnSpc>
              <a:spcBef>
                <a:spcPts val="0"/>
              </a:spcBef>
              <a:spcAft>
                <a:spcPts val="0"/>
              </a:spcAft>
              <a:buNone/>
            </a:pPr>
            <a:endParaRPr sz="2000">
              <a:solidFill>
                <a:schemeClr val="dk1"/>
              </a:solidFill>
              <a:latin typeface="Times New Roman"/>
              <a:ea typeface="Times New Roman"/>
              <a:cs typeface="Times New Roman"/>
              <a:sym typeface="Times New Roman"/>
            </a:endParaRPr>
          </a:p>
          <a:p>
            <a:pPr marL="457200" lvl="0" indent="-355600" rtl="0">
              <a:lnSpc>
                <a:spcPct val="9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UNIX like Operating System that includes kernel, compiler, editor, graphical interfaces, etc.</a:t>
            </a:r>
          </a:p>
          <a:p>
            <a:pPr marL="0" lvl="0" indent="0" rtl="0">
              <a:lnSpc>
                <a:spcPct val="90000"/>
              </a:lnSpc>
              <a:spcBef>
                <a:spcPts val="0"/>
              </a:spcBef>
              <a:spcAft>
                <a:spcPts val="0"/>
              </a:spcAft>
              <a:buNone/>
            </a:pPr>
            <a:endParaRPr sz="2000">
              <a:solidFill>
                <a:schemeClr val="dk1"/>
              </a:solidFill>
              <a:latin typeface="Times New Roman"/>
              <a:ea typeface="Times New Roman"/>
              <a:cs typeface="Times New Roman"/>
              <a:sym typeface="Times New Roman"/>
            </a:endParaRPr>
          </a:p>
          <a:p>
            <a:pPr marL="457200" lvl="0" indent="-355600" rtl="0">
              <a:lnSpc>
                <a:spcPct val="9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GNU/Linux System</a:t>
            </a:r>
          </a:p>
          <a:p>
            <a:pPr marL="0" lvl="0" indent="0" rtl="0">
              <a:lnSpc>
                <a:spcPct val="90000"/>
              </a:lnSpc>
              <a:spcBef>
                <a:spcPts val="0"/>
              </a:spcBef>
              <a:spcAft>
                <a:spcPts val="0"/>
              </a:spcAft>
              <a:buNone/>
            </a:pPr>
            <a:endParaRPr sz="2000">
              <a:solidFill>
                <a:schemeClr val="dk1"/>
              </a:solidFill>
              <a:latin typeface="Times New Roman"/>
              <a:ea typeface="Times New Roman"/>
              <a:cs typeface="Times New Roman"/>
              <a:sym typeface="Times New Roman"/>
            </a:endParaRPr>
          </a:p>
          <a:p>
            <a:pPr marL="457200" lvl="0" indent="-355600" rtl="0">
              <a:lnSpc>
                <a:spcPct val="9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GNU General Public License</a:t>
            </a:r>
          </a:p>
          <a:p>
            <a:pPr marL="0" lvl="0" indent="-69850" rtl="0">
              <a:lnSpc>
                <a:spcPct val="90000"/>
              </a:lnSpc>
              <a:spcBef>
                <a:spcPts val="0"/>
              </a:spcBef>
              <a:spcAft>
                <a:spcPts val="0"/>
              </a:spcAft>
              <a:buClr>
                <a:schemeClr val="dk1"/>
              </a:buClr>
              <a:buSzPts val="1100"/>
              <a:buFont typeface="Arial"/>
              <a:buNone/>
            </a:pPr>
            <a:endParaRPr sz="2000">
              <a:solidFill>
                <a:schemeClr val="dk1"/>
              </a:solidFill>
              <a:latin typeface="Times New Roman"/>
              <a:ea typeface="Times New Roman"/>
              <a:cs typeface="Times New Roman"/>
              <a:sym typeface="Times New Roman"/>
            </a:endParaRPr>
          </a:p>
          <a:p>
            <a:pPr marL="0" lvl="0" indent="0">
              <a:spcBef>
                <a:spcPts val="0"/>
              </a:spcBef>
              <a:buNone/>
            </a:pPr>
            <a:endParaRPr sz="2000">
              <a:latin typeface="Times New Roman"/>
              <a:ea typeface="Times New Roman"/>
              <a:cs typeface="Times New Roman"/>
              <a:sym typeface="Times New Roman"/>
            </a:endParaRPr>
          </a:p>
        </p:txBody>
      </p:sp>
    </p:spTree>
    <p:extLst>
      <p:ext uri="{BB962C8B-B14F-4D97-AF65-F5344CB8AC3E}">
        <p14:creationId xmlns:p14="http://schemas.microsoft.com/office/powerpoint/2010/main" val="36200355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txBox="1"/>
          <p:nvPr/>
        </p:nvSpPr>
        <p:spPr>
          <a:xfrm>
            <a:off x="2786750" y="2295900"/>
            <a:ext cx="2422500" cy="1678500"/>
          </a:xfrm>
          <a:prstGeom prst="rect">
            <a:avLst/>
          </a:prstGeom>
          <a:noFill/>
          <a:ln>
            <a:noFill/>
          </a:ln>
        </p:spPr>
        <p:txBody>
          <a:bodyPr wrap="square" lIns="91425" tIns="91425" rIns="91425" bIns="91425" anchor="t" anchorCtr="0">
            <a:noAutofit/>
          </a:bodyPr>
          <a:lstStyle/>
          <a:p>
            <a:pPr marL="0" lvl="0" indent="0">
              <a:spcBef>
                <a:spcPts val="0"/>
              </a:spcBef>
              <a:buNone/>
            </a:pPr>
            <a:endParaRPr/>
          </a:p>
        </p:txBody>
      </p:sp>
      <p:sp>
        <p:nvSpPr>
          <p:cNvPr id="527" name="Shape 527"/>
          <p:cNvSpPr txBox="1"/>
          <p:nvPr/>
        </p:nvSpPr>
        <p:spPr>
          <a:xfrm>
            <a:off x="475025" y="1706200"/>
            <a:ext cx="11208300" cy="4886700"/>
          </a:xfrm>
          <a:prstGeom prst="rect">
            <a:avLst/>
          </a:prstGeom>
          <a:noFill/>
          <a:ln>
            <a:noFill/>
          </a:ln>
        </p:spPr>
        <p:txBody>
          <a:bodyPr wrap="square" lIns="91425" tIns="91425" rIns="91425" bIns="91425" anchor="t" anchorCtr="0">
            <a:noAutofit/>
          </a:bodyPr>
          <a:lstStyle/>
          <a:p>
            <a:pPr marL="0" lvl="0" indent="-69850" rtl="0">
              <a:lnSpc>
                <a:spcPct val="115000"/>
              </a:lnSpc>
              <a:spcBef>
                <a:spcPts val="0"/>
              </a:spcBef>
              <a:buClr>
                <a:schemeClr val="dk1"/>
              </a:buClr>
              <a:buSzPts val="1100"/>
              <a:buFont typeface="Arial"/>
              <a:buNone/>
            </a:pPr>
            <a:endParaRPr sz="2400" b="1">
              <a:solidFill>
                <a:schemeClr val="dk1"/>
              </a:solidFill>
              <a:latin typeface="Times New Roman"/>
              <a:ea typeface="Times New Roman"/>
              <a:cs typeface="Times New Roman"/>
              <a:sym typeface="Times New Roman"/>
            </a:endParaRPr>
          </a:p>
        </p:txBody>
      </p:sp>
      <p:sp>
        <p:nvSpPr>
          <p:cNvPr id="528" name="Shape 528"/>
          <p:cNvSpPr txBox="1"/>
          <p:nvPr/>
        </p:nvSpPr>
        <p:spPr>
          <a:xfrm>
            <a:off x="4728238" y="372000"/>
            <a:ext cx="3022500" cy="932100"/>
          </a:xfrm>
          <a:prstGeom prst="rect">
            <a:avLst/>
          </a:prstGeom>
          <a:noFill/>
          <a:ln>
            <a:noFill/>
          </a:ln>
        </p:spPr>
        <p:txBody>
          <a:bodyPr wrap="square" lIns="91425" tIns="91425" rIns="91425" bIns="91425" anchor="ctr" anchorCtr="0">
            <a:noAutofit/>
          </a:bodyPr>
          <a:lstStyle/>
          <a:p>
            <a:pPr marL="0" lvl="0" indent="0" rtl="0">
              <a:lnSpc>
                <a:spcPct val="115384"/>
              </a:lnSpc>
              <a:spcBef>
                <a:spcPts val="1000"/>
              </a:spcBef>
              <a:spcAft>
                <a:spcPts val="2100"/>
              </a:spcAft>
              <a:buNone/>
            </a:pPr>
            <a:r>
              <a:rPr lang="en-US" sz="2600">
                <a:solidFill>
                  <a:srgbClr val="0070AD"/>
                </a:solidFill>
                <a:latin typeface="Times New Roman"/>
                <a:ea typeface="Times New Roman"/>
                <a:cs typeface="Times New Roman"/>
                <a:sym typeface="Times New Roman"/>
              </a:rPr>
              <a:t>Linux Subsystem</a:t>
            </a:r>
          </a:p>
        </p:txBody>
      </p:sp>
      <p:pic>
        <p:nvPicPr>
          <p:cNvPr id="529" name="Shape 529"/>
          <p:cNvPicPr preferRelativeResize="0"/>
          <p:nvPr/>
        </p:nvPicPr>
        <p:blipFill>
          <a:blip r:embed="rId3">
            <a:alphaModFix/>
          </a:blip>
          <a:stretch>
            <a:fillRect/>
          </a:stretch>
        </p:blipFill>
        <p:spPr>
          <a:xfrm>
            <a:off x="2796877" y="1573352"/>
            <a:ext cx="7236749" cy="5152396"/>
          </a:xfrm>
          <a:prstGeom prst="rect">
            <a:avLst/>
          </a:prstGeom>
          <a:noFill/>
          <a:ln>
            <a:noFill/>
          </a:ln>
        </p:spPr>
      </p:pic>
    </p:spTree>
    <p:extLst>
      <p:ext uri="{BB962C8B-B14F-4D97-AF65-F5344CB8AC3E}">
        <p14:creationId xmlns:p14="http://schemas.microsoft.com/office/powerpoint/2010/main" val="10355280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Shape 535"/>
          <p:cNvPicPr preferRelativeResize="0"/>
          <p:nvPr/>
        </p:nvPicPr>
        <p:blipFill>
          <a:blip r:embed="rId3">
            <a:alphaModFix/>
          </a:blip>
          <a:stretch>
            <a:fillRect/>
          </a:stretch>
        </p:blipFill>
        <p:spPr>
          <a:xfrm>
            <a:off x="3253837" y="2204050"/>
            <a:ext cx="5684325" cy="4101750"/>
          </a:xfrm>
          <a:prstGeom prst="rect">
            <a:avLst/>
          </a:prstGeom>
          <a:noFill/>
          <a:ln>
            <a:noFill/>
          </a:ln>
        </p:spPr>
      </p:pic>
      <p:sp>
        <p:nvSpPr>
          <p:cNvPr id="536" name="Shape 536"/>
          <p:cNvSpPr txBox="1"/>
          <p:nvPr/>
        </p:nvSpPr>
        <p:spPr>
          <a:xfrm>
            <a:off x="3137700" y="1200350"/>
            <a:ext cx="5916600" cy="712500"/>
          </a:xfrm>
          <a:prstGeom prst="rect">
            <a:avLst/>
          </a:prstGeom>
          <a:noFill/>
          <a:ln>
            <a:noFill/>
          </a:ln>
        </p:spPr>
        <p:txBody>
          <a:bodyPr wrap="square" lIns="91425" tIns="91425" rIns="91425" bIns="91425" anchor="t" anchorCtr="0">
            <a:noAutofit/>
          </a:bodyPr>
          <a:lstStyle/>
          <a:p>
            <a:pPr marL="0" lvl="0" indent="0">
              <a:spcBef>
                <a:spcPts val="0"/>
              </a:spcBef>
              <a:buNone/>
            </a:pPr>
            <a:endParaRPr sz="2000">
              <a:solidFill>
                <a:schemeClr val="dk1"/>
              </a:solidFill>
              <a:latin typeface="Calibri"/>
              <a:ea typeface="Calibri"/>
              <a:cs typeface="Calibri"/>
              <a:sym typeface="Calibri"/>
            </a:endParaRPr>
          </a:p>
          <a:p>
            <a:pPr marL="0" lvl="0" indent="-69850" rtl="0">
              <a:lnSpc>
                <a:spcPct val="115000"/>
              </a:lnSpc>
              <a:spcBef>
                <a:spcPts val="0"/>
              </a:spcBef>
              <a:buClr>
                <a:schemeClr val="dk1"/>
              </a:buClr>
              <a:buSzPts val="1100"/>
              <a:buFont typeface="Arial"/>
              <a:buNone/>
            </a:pPr>
            <a:r>
              <a:rPr lang="en-US" sz="2000">
                <a:solidFill>
                  <a:schemeClr val="dk1"/>
                </a:solidFill>
                <a:latin typeface="Calibri"/>
                <a:ea typeface="Calibri"/>
                <a:cs typeface="Calibri"/>
                <a:sym typeface="Calibri"/>
              </a:rPr>
              <a:t>It is a bridge between application and the hardware.</a:t>
            </a:r>
          </a:p>
          <a:p>
            <a:pPr marL="0" lvl="0" indent="0">
              <a:spcBef>
                <a:spcPts val="0"/>
              </a:spcBef>
              <a:buNone/>
            </a:pPr>
            <a:r>
              <a:rPr lang="en-US"/>
              <a:t> </a:t>
            </a:r>
          </a:p>
        </p:txBody>
      </p:sp>
      <p:sp>
        <p:nvSpPr>
          <p:cNvPr id="537" name="Shape 537"/>
          <p:cNvSpPr txBox="1"/>
          <p:nvPr/>
        </p:nvSpPr>
        <p:spPr>
          <a:xfrm>
            <a:off x="5023349" y="404200"/>
            <a:ext cx="2145300" cy="1147500"/>
          </a:xfrm>
          <a:prstGeom prst="rect">
            <a:avLst/>
          </a:prstGeom>
          <a:noFill/>
          <a:ln>
            <a:noFill/>
          </a:ln>
        </p:spPr>
        <p:txBody>
          <a:bodyPr wrap="square" lIns="91425" tIns="91425" rIns="91425" bIns="91425" anchor="ctr" anchorCtr="0">
            <a:noAutofit/>
          </a:bodyPr>
          <a:lstStyle/>
          <a:p>
            <a:pPr marL="0" lvl="0" indent="0" rtl="0">
              <a:lnSpc>
                <a:spcPct val="115384"/>
              </a:lnSpc>
              <a:spcBef>
                <a:spcPts val="1000"/>
              </a:spcBef>
              <a:spcAft>
                <a:spcPts val="2100"/>
              </a:spcAft>
              <a:buNone/>
            </a:pPr>
            <a:r>
              <a:rPr lang="en-US" sz="2600">
                <a:solidFill>
                  <a:srgbClr val="0070AD"/>
                </a:solidFill>
                <a:latin typeface="Times New Roman"/>
                <a:ea typeface="Times New Roman"/>
                <a:cs typeface="Times New Roman"/>
                <a:sym typeface="Times New Roman"/>
              </a:rPr>
              <a:t>Linux Kernel</a:t>
            </a:r>
          </a:p>
        </p:txBody>
      </p:sp>
    </p:spTree>
    <p:extLst>
      <p:ext uri="{BB962C8B-B14F-4D97-AF65-F5344CB8AC3E}">
        <p14:creationId xmlns:p14="http://schemas.microsoft.com/office/powerpoint/2010/main" val="1571047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Shape 543"/>
          <p:cNvPicPr preferRelativeResize="0"/>
          <p:nvPr/>
        </p:nvPicPr>
        <p:blipFill>
          <a:blip r:embed="rId3">
            <a:alphaModFix/>
          </a:blip>
          <a:stretch>
            <a:fillRect/>
          </a:stretch>
        </p:blipFill>
        <p:spPr>
          <a:xfrm>
            <a:off x="2351584" y="1700808"/>
            <a:ext cx="7715001" cy="4831850"/>
          </a:xfrm>
          <a:prstGeom prst="rect">
            <a:avLst/>
          </a:prstGeom>
          <a:noFill/>
          <a:ln>
            <a:noFill/>
          </a:ln>
        </p:spPr>
      </p:pic>
      <p:sp>
        <p:nvSpPr>
          <p:cNvPr id="544" name="Shape 544"/>
          <p:cNvSpPr txBox="1"/>
          <p:nvPr/>
        </p:nvSpPr>
        <p:spPr>
          <a:xfrm>
            <a:off x="5531850" y="602700"/>
            <a:ext cx="1128300" cy="687600"/>
          </a:xfrm>
          <a:prstGeom prst="rect">
            <a:avLst/>
          </a:prstGeom>
          <a:noFill/>
          <a:ln>
            <a:noFill/>
          </a:ln>
        </p:spPr>
        <p:txBody>
          <a:bodyPr wrap="square" lIns="91425" tIns="91425" rIns="91425" bIns="91425" anchor="ctr" anchorCtr="0">
            <a:noAutofit/>
          </a:bodyPr>
          <a:lstStyle/>
          <a:p>
            <a:pPr marL="0" lvl="0" indent="0" rtl="0">
              <a:lnSpc>
                <a:spcPct val="115384"/>
              </a:lnSpc>
              <a:spcBef>
                <a:spcPts val="1000"/>
              </a:spcBef>
              <a:spcAft>
                <a:spcPts val="2100"/>
              </a:spcAft>
              <a:buNone/>
            </a:pPr>
            <a:r>
              <a:rPr lang="en-US" sz="2600">
                <a:solidFill>
                  <a:srgbClr val="0070AD"/>
                </a:solidFill>
                <a:latin typeface="Times New Roman"/>
                <a:ea typeface="Times New Roman"/>
                <a:cs typeface="Times New Roman"/>
                <a:sym typeface="Times New Roman"/>
              </a:rPr>
              <a:t>Kernel</a:t>
            </a:r>
          </a:p>
        </p:txBody>
      </p:sp>
    </p:spTree>
    <p:extLst>
      <p:ext uri="{BB962C8B-B14F-4D97-AF65-F5344CB8AC3E}">
        <p14:creationId xmlns:p14="http://schemas.microsoft.com/office/powerpoint/2010/main" val="2592442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txBox="1">
            <a:spLocks noGrp="1"/>
          </p:cNvSpPr>
          <p:nvPr>
            <p:ph type="body" idx="4294967295"/>
          </p:nvPr>
        </p:nvSpPr>
        <p:spPr>
          <a:xfrm>
            <a:off x="4044159" y="509838"/>
            <a:ext cx="4103700" cy="863700"/>
          </a:xfrm>
          <a:prstGeom prst="rect">
            <a:avLst/>
          </a:prstGeom>
          <a:noFill/>
          <a:ln>
            <a:noFill/>
          </a:ln>
        </p:spPr>
        <p:txBody>
          <a:bodyPr wrap="square" lIns="0" tIns="0" rIns="0" bIns="0" anchor="b" anchorCtr="0">
            <a:noAutofit/>
          </a:bodyPr>
          <a:lstStyle/>
          <a:p>
            <a:pPr marL="0" marR="0" lvl="0" indent="-177800" algn="ctr" rtl="0">
              <a:lnSpc>
                <a:spcPct val="107142"/>
              </a:lnSpc>
              <a:spcBef>
                <a:spcPts val="0"/>
              </a:spcBef>
              <a:spcAft>
                <a:spcPts val="0"/>
              </a:spcAft>
              <a:buClr>
                <a:srgbClr val="0070AD"/>
              </a:buClr>
              <a:buSzPts val="2800"/>
              <a:buFont typeface="Arial"/>
              <a:buNone/>
            </a:pPr>
            <a:r>
              <a:rPr lang="en-US" sz="2400" b="1" i="0" u="none" strike="noStrike" cap="none">
                <a:solidFill>
                  <a:srgbClr val="0098C7"/>
                </a:solidFill>
                <a:latin typeface="Times New Roman"/>
                <a:ea typeface="Times New Roman"/>
                <a:cs typeface="Times New Roman"/>
                <a:sym typeface="Times New Roman"/>
              </a:rPr>
              <a:t>Linux Booting Process</a:t>
            </a:r>
          </a:p>
        </p:txBody>
      </p:sp>
      <p:sp>
        <p:nvSpPr>
          <p:cNvPr id="551" name="Shape 551"/>
          <p:cNvSpPr txBox="1">
            <a:spLocks noGrp="1"/>
          </p:cNvSpPr>
          <p:nvPr>
            <p:ph type="body" idx="4294967295"/>
          </p:nvPr>
        </p:nvSpPr>
        <p:spPr>
          <a:xfrm>
            <a:off x="335360" y="1772817"/>
            <a:ext cx="11017200" cy="4680600"/>
          </a:xfrm>
          <a:prstGeom prst="rect">
            <a:avLst/>
          </a:prstGeom>
          <a:noFill/>
          <a:ln>
            <a:noFill/>
          </a:ln>
        </p:spPr>
        <p:txBody>
          <a:bodyPr wrap="square" lIns="0" tIns="0" rIns="0" bIns="0" anchor="t" anchorCtr="0">
            <a:noAutofit/>
          </a:bodyPr>
          <a:lstStyle/>
          <a:p>
            <a:pPr marL="0" marR="0" lvl="0" indent="-139700" algn="just" rtl="0">
              <a:lnSpc>
                <a:spcPct val="150000"/>
              </a:lnSpc>
              <a:spcBef>
                <a:spcPts val="0"/>
              </a:spcBef>
              <a:spcAft>
                <a:spcPts val="0"/>
              </a:spcAft>
              <a:buClr>
                <a:srgbClr val="0070AD"/>
              </a:buClr>
              <a:buSzPts val="2200"/>
              <a:buFont typeface="Arial"/>
              <a:buNone/>
            </a:pPr>
            <a:r>
              <a:rPr lang="en-US" sz="2200" b="0" i="0" u="none" strike="noStrike" cap="none">
                <a:solidFill>
                  <a:srgbClr val="0070AD"/>
                </a:solidFill>
                <a:latin typeface="Times New Roman"/>
                <a:ea typeface="Times New Roman"/>
                <a:cs typeface="Times New Roman"/>
                <a:sym typeface="Times New Roman"/>
              </a:rPr>
              <a:t> </a:t>
            </a:r>
          </a:p>
        </p:txBody>
      </p:sp>
      <p:pic>
        <p:nvPicPr>
          <p:cNvPr id="552" name="Shape 552"/>
          <p:cNvPicPr preferRelativeResize="0"/>
          <p:nvPr/>
        </p:nvPicPr>
        <p:blipFill rotWithShape="1">
          <a:blip r:embed="rId3">
            <a:alphaModFix/>
          </a:blip>
          <a:srcRect/>
          <a:stretch/>
        </p:blipFill>
        <p:spPr>
          <a:xfrm>
            <a:off x="3578426" y="2343400"/>
            <a:ext cx="5023750" cy="4109925"/>
          </a:xfrm>
          <a:prstGeom prst="rect">
            <a:avLst/>
          </a:prstGeom>
          <a:noFill/>
          <a:ln>
            <a:noFill/>
          </a:ln>
        </p:spPr>
      </p:pic>
    </p:spTree>
    <p:extLst>
      <p:ext uri="{BB962C8B-B14F-4D97-AF65-F5344CB8AC3E}">
        <p14:creationId xmlns:p14="http://schemas.microsoft.com/office/powerpoint/2010/main" val="3303501045"/>
      </p:ext>
    </p:extLst>
  </p:cSld>
  <p:clrMapOvr>
    <a:masterClrMapping/>
  </p:clrMapOvr>
  <p:transition spd="med">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Shape 558"/>
          <p:cNvSpPr txBox="1"/>
          <p:nvPr/>
        </p:nvSpPr>
        <p:spPr>
          <a:xfrm>
            <a:off x="4693950" y="350650"/>
            <a:ext cx="4053300" cy="792000"/>
          </a:xfrm>
          <a:prstGeom prst="rect">
            <a:avLst/>
          </a:prstGeom>
          <a:noFill/>
          <a:ln>
            <a:noFill/>
          </a:ln>
        </p:spPr>
        <p:txBody>
          <a:bodyPr wrap="square" lIns="0" tIns="0" rIns="0" bIns="0" anchor="t" anchorCtr="0">
            <a:noAutofit/>
          </a:bodyPr>
          <a:lstStyle/>
          <a:p>
            <a:pPr marL="0" lvl="0" indent="0" rtl="0">
              <a:lnSpc>
                <a:spcPct val="90000"/>
              </a:lnSpc>
              <a:spcBef>
                <a:spcPts val="0"/>
              </a:spcBef>
              <a:buNone/>
            </a:pPr>
            <a:r>
              <a:rPr lang="en-US" sz="2400">
                <a:solidFill>
                  <a:srgbClr val="0098C7"/>
                </a:solidFill>
                <a:latin typeface="Times New Roman"/>
                <a:ea typeface="Times New Roman"/>
                <a:cs typeface="Times New Roman"/>
                <a:sym typeface="Times New Roman"/>
              </a:rPr>
              <a:t>Linux Booting Process (Cont...)</a:t>
            </a:r>
          </a:p>
        </p:txBody>
      </p:sp>
      <p:grpSp>
        <p:nvGrpSpPr>
          <p:cNvPr id="559" name="Shape 559"/>
          <p:cNvGrpSpPr/>
          <p:nvPr/>
        </p:nvGrpSpPr>
        <p:grpSpPr>
          <a:xfrm>
            <a:off x="1214322" y="1076696"/>
            <a:ext cx="9502963" cy="5482440"/>
            <a:chOff x="465121" y="24946"/>
            <a:chExt cx="9610602" cy="5880554"/>
          </a:xfrm>
        </p:grpSpPr>
        <p:sp>
          <p:nvSpPr>
            <p:cNvPr id="560" name="Shape 560"/>
            <p:cNvSpPr/>
            <p:nvPr/>
          </p:nvSpPr>
          <p:spPr>
            <a:xfrm>
              <a:off x="465121" y="207181"/>
              <a:ext cx="1771500" cy="1259100"/>
            </a:xfrm>
            <a:prstGeom prst="roundRect">
              <a:avLst>
                <a:gd name="adj" fmla="val 10000"/>
              </a:avLst>
            </a:prstGeom>
            <a:solidFill>
              <a:srgbClr val="12ABDB"/>
            </a:solidFill>
            <a:ln w="12700" cap="flat" cmpd="sng">
              <a:solidFill>
                <a:srgbClr val="FFFFFF"/>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a:latin typeface="Times New Roman"/>
                <a:ea typeface="Times New Roman"/>
                <a:cs typeface="Times New Roman"/>
                <a:sym typeface="Times New Roman"/>
              </a:endParaRPr>
            </a:p>
          </p:txBody>
        </p:sp>
        <p:sp>
          <p:nvSpPr>
            <p:cNvPr id="561" name="Shape 561"/>
            <p:cNvSpPr txBox="1"/>
            <p:nvPr/>
          </p:nvSpPr>
          <p:spPr>
            <a:xfrm>
              <a:off x="502000" y="244060"/>
              <a:ext cx="1697700" cy="1185300"/>
            </a:xfrm>
            <a:prstGeom prst="rect">
              <a:avLst/>
            </a:prstGeom>
            <a:noFill/>
            <a:ln>
              <a:noFill/>
            </a:ln>
          </p:spPr>
          <p:txBody>
            <a:bodyPr wrap="square" lIns="76200" tIns="76200" rIns="76200" bIns="76200" anchor="ctr" anchorCtr="0">
              <a:noAutofit/>
            </a:bodyPr>
            <a:lstStyle/>
            <a:p>
              <a:pPr marL="0" marR="0" lvl="0" indent="0" algn="ctr" rtl="0">
                <a:lnSpc>
                  <a:spcPct val="90000"/>
                </a:lnSpc>
                <a:spcBef>
                  <a:spcPts val="0"/>
                </a:spcBef>
                <a:spcAft>
                  <a:spcPts val="0"/>
                </a:spcAft>
                <a:buNone/>
              </a:pPr>
              <a:r>
                <a:rPr lang="en-US" sz="2000">
                  <a:solidFill>
                    <a:srgbClr val="FFFFFF"/>
                  </a:solidFill>
                  <a:latin typeface="Times New Roman"/>
                  <a:ea typeface="Times New Roman"/>
                  <a:cs typeface="Times New Roman"/>
                  <a:sym typeface="Times New Roman"/>
                </a:rPr>
                <a:t>POWER ON                                                                                    </a:t>
              </a:r>
            </a:p>
          </p:txBody>
        </p:sp>
        <p:sp>
          <p:nvSpPr>
            <p:cNvPr id="562" name="Shape 562"/>
            <p:cNvSpPr/>
            <p:nvPr/>
          </p:nvSpPr>
          <p:spPr>
            <a:xfrm rot="-12191">
              <a:off x="2517522" y="617130"/>
              <a:ext cx="676804" cy="428403"/>
            </a:xfrm>
            <a:prstGeom prst="rightArrow">
              <a:avLst>
                <a:gd name="adj1" fmla="val 60000"/>
                <a:gd name="adj2" fmla="val 50000"/>
              </a:avLst>
            </a:prstGeom>
            <a:solidFill>
              <a:srgbClr val="12ABDB"/>
            </a:solidFill>
            <a:ln>
              <a:noFill/>
            </a:ln>
          </p:spPr>
          <p:txBody>
            <a:bodyPr wrap="square" lIns="91425" tIns="91425" rIns="91425" bIns="91425" anchor="ctr" anchorCtr="0">
              <a:noAutofit/>
            </a:bodyPr>
            <a:lstStyle/>
            <a:p>
              <a:pPr marL="0" lvl="0" indent="0">
                <a:spcBef>
                  <a:spcPts val="0"/>
                </a:spcBef>
                <a:buNone/>
              </a:pPr>
              <a:endParaRPr>
                <a:latin typeface="Times New Roman"/>
                <a:ea typeface="Times New Roman"/>
                <a:cs typeface="Times New Roman"/>
                <a:sym typeface="Times New Roman"/>
              </a:endParaRPr>
            </a:p>
          </p:txBody>
        </p:sp>
        <p:sp>
          <p:nvSpPr>
            <p:cNvPr id="563" name="Shape 563"/>
            <p:cNvSpPr txBox="1"/>
            <p:nvPr/>
          </p:nvSpPr>
          <p:spPr>
            <a:xfrm rot="-13164">
              <a:off x="2517537" y="702930"/>
              <a:ext cx="548404" cy="257102"/>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1800">
                <a:solidFill>
                  <a:srgbClr val="FFFFFF"/>
                </a:solidFill>
                <a:latin typeface="Times New Roman"/>
                <a:ea typeface="Times New Roman"/>
                <a:cs typeface="Times New Roman"/>
                <a:sym typeface="Times New Roman"/>
              </a:endParaRPr>
            </a:p>
          </p:txBody>
        </p:sp>
        <p:sp>
          <p:nvSpPr>
            <p:cNvPr id="564" name="Shape 564"/>
            <p:cNvSpPr/>
            <p:nvPr/>
          </p:nvSpPr>
          <p:spPr>
            <a:xfrm>
              <a:off x="3513792" y="307563"/>
              <a:ext cx="1726800" cy="1036200"/>
            </a:xfrm>
            <a:prstGeom prst="roundRect">
              <a:avLst>
                <a:gd name="adj" fmla="val 10000"/>
              </a:avLst>
            </a:prstGeom>
            <a:solidFill>
              <a:srgbClr val="12ABDB"/>
            </a:solidFill>
            <a:ln w="12700" cap="flat" cmpd="sng">
              <a:solidFill>
                <a:srgbClr val="FFFFFF"/>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a:latin typeface="Times New Roman"/>
                <a:ea typeface="Times New Roman"/>
                <a:cs typeface="Times New Roman"/>
                <a:sym typeface="Times New Roman"/>
              </a:endParaRPr>
            </a:p>
          </p:txBody>
        </p:sp>
        <p:sp>
          <p:nvSpPr>
            <p:cNvPr id="565" name="Shape 565"/>
            <p:cNvSpPr txBox="1"/>
            <p:nvPr/>
          </p:nvSpPr>
          <p:spPr>
            <a:xfrm>
              <a:off x="3544138" y="337909"/>
              <a:ext cx="1666200" cy="975300"/>
            </a:xfrm>
            <a:prstGeom prst="rect">
              <a:avLst/>
            </a:prstGeom>
            <a:noFill/>
            <a:ln>
              <a:noFill/>
            </a:ln>
          </p:spPr>
          <p:txBody>
            <a:bodyPr wrap="square" lIns="76200" tIns="76200" rIns="76200" bIns="76200" anchor="ctr" anchorCtr="0">
              <a:noAutofit/>
            </a:bodyPr>
            <a:lstStyle/>
            <a:p>
              <a:pPr marL="0" marR="0" lvl="0" indent="0" algn="ctr" rtl="0">
                <a:lnSpc>
                  <a:spcPct val="90000"/>
                </a:lnSpc>
                <a:spcBef>
                  <a:spcPts val="0"/>
                </a:spcBef>
                <a:spcAft>
                  <a:spcPts val="0"/>
                </a:spcAft>
                <a:buNone/>
              </a:pPr>
              <a:r>
                <a:rPr lang="en-US" sz="2000">
                  <a:solidFill>
                    <a:srgbClr val="FFFFFF"/>
                  </a:solidFill>
                  <a:latin typeface="Times New Roman"/>
                  <a:ea typeface="Times New Roman"/>
                  <a:cs typeface="Times New Roman"/>
                  <a:sym typeface="Times New Roman"/>
                </a:rPr>
                <a:t>BIOS</a:t>
              </a:r>
            </a:p>
          </p:txBody>
        </p:sp>
        <p:sp>
          <p:nvSpPr>
            <p:cNvPr id="566" name="Shape 566"/>
            <p:cNvSpPr/>
            <p:nvPr/>
          </p:nvSpPr>
          <p:spPr>
            <a:xfrm rot="373757">
              <a:off x="5387892" y="741312"/>
              <a:ext cx="359422" cy="428232"/>
            </a:xfrm>
            <a:prstGeom prst="rightArrow">
              <a:avLst>
                <a:gd name="adj1" fmla="val 60000"/>
                <a:gd name="adj2" fmla="val 50000"/>
              </a:avLst>
            </a:prstGeom>
            <a:solidFill>
              <a:srgbClr val="12ABDB"/>
            </a:solidFill>
            <a:ln>
              <a:noFill/>
            </a:ln>
          </p:spPr>
          <p:txBody>
            <a:bodyPr wrap="square" lIns="91425" tIns="91425" rIns="91425" bIns="91425" anchor="ctr" anchorCtr="0">
              <a:noAutofit/>
            </a:bodyPr>
            <a:lstStyle/>
            <a:p>
              <a:pPr marL="0" lvl="0" indent="0">
                <a:spcBef>
                  <a:spcPts val="0"/>
                </a:spcBef>
                <a:buNone/>
              </a:pPr>
              <a:endParaRPr>
                <a:latin typeface="Times New Roman"/>
                <a:ea typeface="Times New Roman"/>
                <a:cs typeface="Times New Roman"/>
                <a:sym typeface="Times New Roman"/>
              </a:endParaRPr>
            </a:p>
          </p:txBody>
        </p:sp>
        <p:sp>
          <p:nvSpPr>
            <p:cNvPr id="567" name="Shape 567"/>
            <p:cNvSpPr txBox="1"/>
            <p:nvPr/>
          </p:nvSpPr>
          <p:spPr>
            <a:xfrm rot="-6185777">
              <a:off x="5429673" y="842028"/>
              <a:ext cx="266122" cy="243168"/>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1800">
                <a:solidFill>
                  <a:srgbClr val="FFFFFF"/>
                </a:solidFill>
                <a:latin typeface="Times New Roman"/>
                <a:ea typeface="Times New Roman"/>
                <a:cs typeface="Times New Roman"/>
                <a:sym typeface="Times New Roman"/>
              </a:endParaRPr>
            </a:p>
          </p:txBody>
        </p:sp>
        <p:sp>
          <p:nvSpPr>
            <p:cNvPr id="568" name="Shape 568"/>
            <p:cNvSpPr/>
            <p:nvPr/>
          </p:nvSpPr>
          <p:spPr>
            <a:xfrm>
              <a:off x="5915021" y="262736"/>
              <a:ext cx="1726800" cy="1649400"/>
            </a:xfrm>
            <a:prstGeom prst="roundRect">
              <a:avLst>
                <a:gd name="adj" fmla="val 10000"/>
              </a:avLst>
            </a:prstGeom>
            <a:solidFill>
              <a:srgbClr val="12ABDB"/>
            </a:solidFill>
            <a:ln w="12700" cap="flat" cmpd="sng">
              <a:solidFill>
                <a:srgbClr val="FFFFFF"/>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a:latin typeface="Times New Roman"/>
                <a:ea typeface="Times New Roman"/>
                <a:cs typeface="Times New Roman"/>
                <a:sym typeface="Times New Roman"/>
              </a:endParaRPr>
            </a:p>
          </p:txBody>
        </p:sp>
        <p:sp>
          <p:nvSpPr>
            <p:cNvPr id="569" name="Shape 569"/>
            <p:cNvSpPr txBox="1"/>
            <p:nvPr/>
          </p:nvSpPr>
          <p:spPr>
            <a:xfrm>
              <a:off x="5963331" y="311046"/>
              <a:ext cx="1630200" cy="1552800"/>
            </a:xfrm>
            <a:prstGeom prst="rect">
              <a:avLst/>
            </a:prstGeom>
            <a:noFill/>
            <a:ln>
              <a:noFill/>
            </a:ln>
          </p:spPr>
          <p:txBody>
            <a:bodyPr wrap="square" lIns="76200" tIns="76200" rIns="76200" bIns="76200" anchor="ctr" anchorCtr="0">
              <a:noAutofit/>
            </a:bodyPr>
            <a:lstStyle/>
            <a:p>
              <a:pPr marL="0" marR="0" lvl="0" indent="0" algn="ctr" rtl="0">
                <a:lnSpc>
                  <a:spcPct val="90000"/>
                </a:lnSpc>
                <a:spcBef>
                  <a:spcPts val="0"/>
                </a:spcBef>
                <a:spcAft>
                  <a:spcPts val="0"/>
                </a:spcAft>
                <a:buNone/>
              </a:pPr>
              <a:r>
                <a:rPr lang="en-US" sz="2000">
                  <a:solidFill>
                    <a:srgbClr val="FFFFFF"/>
                  </a:solidFill>
                  <a:latin typeface="Times New Roman"/>
                  <a:ea typeface="Times New Roman"/>
                  <a:cs typeface="Times New Roman"/>
                  <a:sym typeface="Times New Roman"/>
                </a:rPr>
                <a:t>LOAD STAGE 1 GRUB from MBR</a:t>
              </a:r>
            </a:p>
          </p:txBody>
        </p:sp>
        <p:sp>
          <p:nvSpPr>
            <p:cNvPr id="570" name="Shape 570"/>
            <p:cNvSpPr/>
            <p:nvPr/>
          </p:nvSpPr>
          <p:spPr>
            <a:xfrm rot="-367416">
              <a:off x="7796380" y="743601"/>
              <a:ext cx="376850" cy="428167"/>
            </a:xfrm>
            <a:prstGeom prst="rightArrow">
              <a:avLst>
                <a:gd name="adj1" fmla="val 60000"/>
                <a:gd name="adj2" fmla="val 50000"/>
              </a:avLst>
            </a:prstGeom>
            <a:solidFill>
              <a:srgbClr val="12ABDB"/>
            </a:solidFill>
            <a:ln>
              <a:noFill/>
            </a:ln>
          </p:spPr>
          <p:txBody>
            <a:bodyPr wrap="square" lIns="91425" tIns="91425" rIns="91425" bIns="91425" anchor="ctr" anchorCtr="0">
              <a:noAutofit/>
            </a:bodyPr>
            <a:lstStyle/>
            <a:p>
              <a:pPr marL="0" lvl="0" indent="0">
                <a:spcBef>
                  <a:spcPts val="0"/>
                </a:spcBef>
                <a:buNone/>
              </a:pPr>
              <a:endParaRPr>
                <a:latin typeface="Times New Roman"/>
                <a:ea typeface="Times New Roman"/>
                <a:cs typeface="Times New Roman"/>
                <a:sym typeface="Times New Roman"/>
              </a:endParaRPr>
            </a:p>
          </p:txBody>
        </p:sp>
        <p:sp>
          <p:nvSpPr>
            <p:cNvPr id="571" name="Shape 571"/>
            <p:cNvSpPr txBox="1"/>
            <p:nvPr/>
          </p:nvSpPr>
          <p:spPr>
            <a:xfrm rot="-368319">
              <a:off x="7796710" y="835251"/>
              <a:ext cx="263712" cy="257086"/>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1800">
                <a:solidFill>
                  <a:srgbClr val="FFFFFF"/>
                </a:solidFill>
                <a:latin typeface="Times New Roman"/>
                <a:ea typeface="Times New Roman"/>
                <a:cs typeface="Times New Roman"/>
                <a:sym typeface="Times New Roman"/>
              </a:endParaRPr>
            </a:p>
          </p:txBody>
        </p:sp>
        <p:sp>
          <p:nvSpPr>
            <p:cNvPr id="572" name="Shape 572"/>
            <p:cNvSpPr/>
            <p:nvPr/>
          </p:nvSpPr>
          <p:spPr>
            <a:xfrm>
              <a:off x="8348923" y="24946"/>
              <a:ext cx="1726800" cy="1601400"/>
            </a:xfrm>
            <a:prstGeom prst="roundRect">
              <a:avLst>
                <a:gd name="adj" fmla="val 10000"/>
              </a:avLst>
            </a:prstGeom>
            <a:solidFill>
              <a:srgbClr val="12ABDB"/>
            </a:solidFill>
            <a:ln w="12700" cap="flat" cmpd="sng">
              <a:solidFill>
                <a:srgbClr val="FFFFFF"/>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a:latin typeface="Times New Roman"/>
                <a:ea typeface="Times New Roman"/>
                <a:cs typeface="Times New Roman"/>
                <a:sym typeface="Times New Roman"/>
              </a:endParaRPr>
            </a:p>
          </p:txBody>
        </p:sp>
        <p:sp>
          <p:nvSpPr>
            <p:cNvPr id="573" name="Shape 573"/>
            <p:cNvSpPr txBox="1"/>
            <p:nvPr/>
          </p:nvSpPr>
          <p:spPr>
            <a:xfrm>
              <a:off x="8395824" y="71847"/>
              <a:ext cx="1632900" cy="1507500"/>
            </a:xfrm>
            <a:prstGeom prst="rect">
              <a:avLst/>
            </a:prstGeom>
            <a:noFill/>
            <a:ln>
              <a:noFill/>
            </a:ln>
          </p:spPr>
          <p:txBody>
            <a:bodyPr wrap="square" lIns="76200" tIns="76200" rIns="76200" bIns="76200" anchor="ctr" anchorCtr="0">
              <a:noAutofit/>
            </a:bodyPr>
            <a:lstStyle/>
            <a:p>
              <a:pPr marL="0" marR="0" lvl="0" indent="0" algn="ctr" rtl="0">
                <a:lnSpc>
                  <a:spcPct val="90000"/>
                </a:lnSpc>
                <a:spcBef>
                  <a:spcPts val="0"/>
                </a:spcBef>
                <a:spcAft>
                  <a:spcPts val="0"/>
                </a:spcAft>
                <a:buNone/>
              </a:pPr>
              <a:r>
                <a:rPr lang="en-US" sz="2000">
                  <a:solidFill>
                    <a:srgbClr val="FFFFFF"/>
                  </a:solidFill>
                  <a:latin typeface="Times New Roman"/>
                  <a:ea typeface="Times New Roman"/>
                  <a:cs typeface="Times New Roman"/>
                  <a:sym typeface="Times New Roman"/>
                </a:rPr>
                <a:t>LOAD STAGE 1.5 ,then STAGE 2 of GRUB</a:t>
              </a:r>
            </a:p>
          </p:txBody>
        </p:sp>
        <p:sp>
          <p:nvSpPr>
            <p:cNvPr id="574" name="Shape 574"/>
            <p:cNvSpPr/>
            <p:nvPr/>
          </p:nvSpPr>
          <p:spPr>
            <a:xfrm rot="5400000">
              <a:off x="8916616" y="2140344"/>
              <a:ext cx="591300" cy="428400"/>
            </a:xfrm>
            <a:prstGeom prst="rightArrow">
              <a:avLst>
                <a:gd name="adj1" fmla="val 60000"/>
                <a:gd name="adj2" fmla="val 50000"/>
              </a:avLst>
            </a:prstGeom>
            <a:solidFill>
              <a:srgbClr val="12ABDB"/>
            </a:solidFill>
            <a:ln>
              <a:noFill/>
            </a:ln>
          </p:spPr>
          <p:txBody>
            <a:bodyPr wrap="square" lIns="91425" tIns="91425" rIns="91425" bIns="91425" anchor="ctr" anchorCtr="0">
              <a:noAutofit/>
            </a:bodyPr>
            <a:lstStyle/>
            <a:p>
              <a:pPr marL="0" lvl="0" indent="0">
                <a:spcBef>
                  <a:spcPts val="0"/>
                </a:spcBef>
                <a:buNone/>
              </a:pPr>
              <a:endParaRPr>
                <a:latin typeface="Times New Roman"/>
                <a:ea typeface="Times New Roman"/>
                <a:cs typeface="Times New Roman"/>
                <a:sym typeface="Times New Roman"/>
              </a:endParaRPr>
            </a:p>
          </p:txBody>
        </p:sp>
        <p:sp>
          <p:nvSpPr>
            <p:cNvPr id="575" name="Shape 575"/>
            <p:cNvSpPr txBox="1"/>
            <p:nvPr/>
          </p:nvSpPr>
          <p:spPr>
            <a:xfrm>
              <a:off x="9083863" y="2058894"/>
              <a:ext cx="257100" cy="462600"/>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3300">
                <a:solidFill>
                  <a:srgbClr val="FFFFFF"/>
                </a:solidFill>
                <a:latin typeface="Times New Roman"/>
                <a:ea typeface="Times New Roman"/>
                <a:cs typeface="Times New Roman"/>
                <a:sym typeface="Times New Roman"/>
              </a:endParaRPr>
            </a:p>
          </p:txBody>
        </p:sp>
        <p:sp>
          <p:nvSpPr>
            <p:cNvPr id="576" name="Shape 576"/>
            <p:cNvSpPr/>
            <p:nvPr/>
          </p:nvSpPr>
          <p:spPr>
            <a:xfrm>
              <a:off x="8348923" y="2741767"/>
              <a:ext cx="1726800" cy="1036200"/>
            </a:xfrm>
            <a:prstGeom prst="roundRect">
              <a:avLst>
                <a:gd name="adj" fmla="val 10000"/>
              </a:avLst>
            </a:prstGeom>
            <a:solidFill>
              <a:srgbClr val="12ABDB"/>
            </a:solidFill>
            <a:ln w="12700" cap="flat" cmpd="sng">
              <a:solidFill>
                <a:srgbClr val="FFFFFF"/>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a:latin typeface="Times New Roman"/>
                <a:ea typeface="Times New Roman"/>
                <a:cs typeface="Times New Roman"/>
                <a:sym typeface="Times New Roman"/>
              </a:endParaRPr>
            </a:p>
          </p:txBody>
        </p:sp>
        <p:sp>
          <p:nvSpPr>
            <p:cNvPr id="577" name="Shape 577"/>
            <p:cNvSpPr txBox="1"/>
            <p:nvPr/>
          </p:nvSpPr>
          <p:spPr>
            <a:xfrm>
              <a:off x="8379269" y="2772113"/>
              <a:ext cx="1666200" cy="975300"/>
            </a:xfrm>
            <a:prstGeom prst="rect">
              <a:avLst/>
            </a:prstGeom>
            <a:noFill/>
            <a:ln>
              <a:noFill/>
            </a:ln>
          </p:spPr>
          <p:txBody>
            <a:bodyPr wrap="square" lIns="76200" tIns="76200" rIns="76200" bIns="76200" anchor="ctr" anchorCtr="0">
              <a:noAutofit/>
            </a:bodyPr>
            <a:lstStyle/>
            <a:p>
              <a:pPr marL="0" marR="0" lvl="0" indent="0" algn="ctr" rtl="0">
                <a:lnSpc>
                  <a:spcPct val="90000"/>
                </a:lnSpc>
                <a:spcBef>
                  <a:spcPts val="0"/>
                </a:spcBef>
                <a:spcAft>
                  <a:spcPts val="0"/>
                </a:spcAft>
                <a:buNone/>
              </a:pPr>
              <a:r>
                <a:rPr lang="en-US" sz="2000">
                  <a:solidFill>
                    <a:srgbClr val="FFFFFF"/>
                  </a:solidFill>
                  <a:latin typeface="Times New Roman"/>
                  <a:ea typeface="Times New Roman"/>
                  <a:cs typeface="Times New Roman"/>
                  <a:sym typeface="Times New Roman"/>
                </a:rPr>
                <a:t>GRUB reads menu.lst                                                          </a:t>
              </a:r>
            </a:p>
          </p:txBody>
        </p:sp>
        <p:sp>
          <p:nvSpPr>
            <p:cNvPr id="578" name="Shape 578"/>
            <p:cNvSpPr/>
            <p:nvPr/>
          </p:nvSpPr>
          <p:spPr>
            <a:xfrm rot="10800000">
              <a:off x="7830961" y="3045543"/>
              <a:ext cx="366000" cy="428400"/>
            </a:xfrm>
            <a:prstGeom prst="rightArrow">
              <a:avLst>
                <a:gd name="adj1" fmla="val 60000"/>
                <a:gd name="adj2" fmla="val 50000"/>
              </a:avLst>
            </a:prstGeom>
            <a:solidFill>
              <a:srgbClr val="12ABDB"/>
            </a:solidFill>
            <a:ln>
              <a:noFill/>
            </a:ln>
          </p:spPr>
          <p:txBody>
            <a:bodyPr wrap="square" lIns="91425" tIns="91425" rIns="91425" bIns="91425" anchor="ctr" anchorCtr="0">
              <a:noAutofit/>
            </a:bodyPr>
            <a:lstStyle/>
            <a:p>
              <a:pPr marL="0" lvl="0" indent="0">
                <a:spcBef>
                  <a:spcPts val="0"/>
                </a:spcBef>
                <a:buNone/>
              </a:pPr>
              <a:endParaRPr>
                <a:latin typeface="Times New Roman"/>
                <a:ea typeface="Times New Roman"/>
                <a:cs typeface="Times New Roman"/>
                <a:sym typeface="Times New Roman"/>
              </a:endParaRPr>
            </a:p>
          </p:txBody>
        </p:sp>
        <p:sp>
          <p:nvSpPr>
            <p:cNvPr id="579" name="Shape 579"/>
            <p:cNvSpPr txBox="1"/>
            <p:nvPr/>
          </p:nvSpPr>
          <p:spPr>
            <a:xfrm>
              <a:off x="7940699" y="3131340"/>
              <a:ext cx="256200" cy="257100"/>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1800">
                <a:solidFill>
                  <a:srgbClr val="FFFFFF"/>
                </a:solidFill>
                <a:latin typeface="Times New Roman"/>
                <a:ea typeface="Times New Roman"/>
                <a:cs typeface="Times New Roman"/>
                <a:sym typeface="Times New Roman"/>
              </a:endParaRPr>
            </a:p>
          </p:txBody>
        </p:sp>
        <p:sp>
          <p:nvSpPr>
            <p:cNvPr id="580" name="Shape 580"/>
            <p:cNvSpPr/>
            <p:nvPr/>
          </p:nvSpPr>
          <p:spPr>
            <a:xfrm>
              <a:off x="5931357" y="2741767"/>
              <a:ext cx="1726800" cy="1036200"/>
            </a:xfrm>
            <a:prstGeom prst="roundRect">
              <a:avLst>
                <a:gd name="adj" fmla="val 10000"/>
              </a:avLst>
            </a:prstGeom>
            <a:solidFill>
              <a:srgbClr val="12ABDB"/>
            </a:solidFill>
            <a:ln w="12700" cap="flat" cmpd="sng">
              <a:solidFill>
                <a:srgbClr val="FFFFFF"/>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a:latin typeface="Times New Roman"/>
                <a:ea typeface="Times New Roman"/>
                <a:cs typeface="Times New Roman"/>
                <a:sym typeface="Times New Roman"/>
              </a:endParaRPr>
            </a:p>
          </p:txBody>
        </p:sp>
        <p:sp>
          <p:nvSpPr>
            <p:cNvPr id="581" name="Shape 581"/>
            <p:cNvSpPr txBox="1"/>
            <p:nvPr/>
          </p:nvSpPr>
          <p:spPr>
            <a:xfrm>
              <a:off x="5961703" y="2772113"/>
              <a:ext cx="1666200" cy="975300"/>
            </a:xfrm>
            <a:prstGeom prst="rect">
              <a:avLst/>
            </a:prstGeom>
            <a:noFill/>
            <a:ln>
              <a:noFill/>
            </a:ln>
          </p:spPr>
          <p:txBody>
            <a:bodyPr wrap="square" lIns="76200" tIns="76200" rIns="76200" bIns="76200" anchor="ctr" anchorCtr="0">
              <a:noAutofit/>
            </a:bodyPr>
            <a:lstStyle/>
            <a:p>
              <a:pPr marL="0" marR="0" lvl="0" indent="0" algn="ctr" rtl="0">
                <a:lnSpc>
                  <a:spcPct val="90000"/>
                </a:lnSpc>
                <a:spcBef>
                  <a:spcPts val="0"/>
                </a:spcBef>
                <a:spcAft>
                  <a:spcPts val="0"/>
                </a:spcAft>
                <a:buNone/>
              </a:pPr>
              <a:r>
                <a:rPr lang="en-US" sz="2000">
                  <a:solidFill>
                    <a:srgbClr val="FFFFFF"/>
                  </a:solidFill>
                  <a:latin typeface="Times New Roman"/>
                  <a:ea typeface="Times New Roman"/>
                  <a:cs typeface="Times New Roman"/>
                  <a:sym typeface="Times New Roman"/>
                </a:rPr>
                <a:t>Present BOOT TIME MENU</a:t>
              </a:r>
            </a:p>
          </p:txBody>
        </p:sp>
        <p:sp>
          <p:nvSpPr>
            <p:cNvPr id="582" name="Shape 582"/>
            <p:cNvSpPr/>
            <p:nvPr/>
          </p:nvSpPr>
          <p:spPr>
            <a:xfrm rot="10789508">
              <a:off x="5514068" y="3049022"/>
              <a:ext cx="294901" cy="428402"/>
            </a:xfrm>
            <a:prstGeom prst="rightArrow">
              <a:avLst>
                <a:gd name="adj1" fmla="val 60000"/>
                <a:gd name="adj2" fmla="val 50000"/>
              </a:avLst>
            </a:prstGeom>
            <a:solidFill>
              <a:srgbClr val="12ABDB"/>
            </a:solidFill>
            <a:ln>
              <a:noFill/>
            </a:ln>
          </p:spPr>
          <p:txBody>
            <a:bodyPr wrap="square" lIns="91425" tIns="91425" rIns="91425" bIns="91425" anchor="ctr" anchorCtr="0">
              <a:noAutofit/>
            </a:bodyPr>
            <a:lstStyle/>
            <a:p>
              <a:pPr marL="0" lvl="0" indent="0">
                <a:spcBef>
                  <a:spcPts val="0"/>
                </a:spcBef>
                <a:buNone/>
              </a:pPr>
              <a:endParaRPr>
                <a:latin typeface="Times New Roman"/>
                <a:ea typeface="Times New Roman"/>
                <a:cs typeface="Times New Roman"/>
                <a:sym typeface="Times New Roman"/>
              </a:endParaRPr>
            </a:p>
          </p:txBody>
        </p:sp>
        <p:sp>
          <p:nvSpPr>
            <p:cNvPr id="583" name="Shape 583"/>
            <p:cNvSpPr txBox="1"/>
            <p:nvPr/>
          </p:nvSpPr>
          <p:spPr>
            <a:xfrm rot="-9993">
              <a:off x="5602476" y="3134705"/>
              <a:ext cx="206401" cy="257102"/>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1800">
                <a:solidFill>
                  <a:srgbClr val="FFFFFF"/>
                </a:solidFill>
                <a:latin typeface="Times New Roman"/>
                <a:ea typeface="Times New Roman"/>
                <a:cs typeface="Times New Roman"/>
                <a:sym typeface="Times New Roman"/>
              </a:endParaRPr>
            </a:p>
          </p:txBody>
        </p:sp>
        <p:sp>
          <p:nvSpPr>
            <p:cNvPr id="584" name="Shape 584"/>
            <p:cNvSpPr/>
            <p:nvPr/>
          </p:nvSpPr>
          <p:spPr>
            <a:xfrm>
              <a:off x="3112217" y="2348909"/>
              <a:ext cx="2262600" cy="1837500"/>
            </a:xfrm>
            <a:prstGeom prst="roundRect">
              <a:avLst>
                <a:gd name="adj" fmla="val 10000"/>
              </a:avLst>
            </a:prstGeom>
            <a:solidFill>
              <a:srgbClr val="12ABDB"/>
            </a:solidFill>
            <a:ln w="12700" cap="flat" cmpd="sng">
              <a:solidFill>
                <a:srgbClr val="FFFFFF"/>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a:latin typeface="Times New Roman"/>
                <a:ea typeface="Times New Roman"/>
                <a:cs typeface="Times New Roman"/>
                <a:sym typeface="Times New Roman"/>
              </a:endParaRPr>
            </a:p>
          </p:txBody>
        </p:sp>
        <p:sp>
          <p:nvSpPr>
            <p:cNvPr id="585" name="Shape 585"/>
            <p:cNvSpPr txBox="1"/>
            <p:nvPr/>
          </p:nvSpPr>
          <p:spPr>
            <a:xfrm>
              <a:off x="3166036" y="2402728"/>
              <a:ext cx="2154900" cy="1729800"/>
            </a:xfrm>
            <a:prstGeom prst="rect">
              <a:avLst/>
            </a:prstGeom>
            <a:noFill/>
            <a:ln>
              <a:noFill/>
            </a:ln>
          </p:spPr>
          <p:txBody>
            <a:bodyPr wrap="square" lIns="76200" tIns="76200" rIns="76200" bIns="76200" anchor="ctr" anchorCtr="0">
              <a:noAutofit/>
            </a:bodyPr>
            <a:lstStyle/>
            <a:p>
              <a:pPr marL="0" marR="0" lvl="0" indent="0" algn="ctr" rtl="0">
                <a:lnSpc>
                  <a:spcPct val="90000"/>
                </a:lnSpc>
                <a:spcBef>
                  <a:spcPts val="0"/>
                </a:spcBef>
                <a:spcAft>
                  <a:spcPts val="0"/>
                </a:spcAft>
                <a:buNone/>
              </a:pPr>
              <a:r>
                <a:rPr lang="en-US" sz="2000">
                  <a:solidFill>
                    <a:srgbClr val="FFFFFF"/>
                  </a:solidFill>
                  <a:latin typeface="Times New Roman"/>
                  <a:ea typeface="Times New Roman"/>
                  <a:cs typeface="Times New Roman"/>
                  <a:sym typeface="Times New Roman"/>
                </a:rPr>
                <a:t>GRUB Loads KERNEL image, and initial RAM disk</a:t>
              </a:r>
            </a:p>
          </p:txBody>
        </p:sp>
        <p:sp>
          <p:nvSpPr>
            <p:cNvPr id="586" name="Shape 586"/>
            <p:cNvSpPr/>
            <p:nvPr/>
          </p:nvSpPr>
          <p:spPr>
            <a:xfrm rot="-10790784">
              <a:off x="2478802" y="3049147"/>
              <a:ext cx="447602" cy="428402"/>
            </a:xfrm>
            <a:prstGeom prst="rightArrow">
              <a:avLst>
                <a:gd name="adj1" fmla="val 60000"/>
                <a:gd name="adj2" fmla="val 50000"/>
              </a:avLst>
            </a:prstGeom>
            <a:solidFill>
              <a:srgbClr val="12ABDB"/>
            </a:solidFill>
            <a:ln>
              <a:noFill/>
            </a:ln>
          </p:spPr>
          <p:txBody>
            <a:bodyPr wrap="square" lIns="91425" tIns="91425" rIns="91425" bIns="91425" anchor="ctr" anchorCtr="0">
              <a:noAutofit/>
            </a:bodyPr>
            <a:lstStyle/>
            <a:p>
              <a:pPr marL="0" lvl="0" indent="0">
                <a:spcBef>
                  <a:spcPts val="0"/>
                </a:spcBef>
                <a:buNone/>
              </a:pPr>
              <a:endParaRPr>
                <a:latin typeface="Times New Roman"/>
                <a:ea typeface="Times New Roman"/>
                <a:cs typeface="Times New Roman"/>
                <a:sym typeface="Times New Roman"/>
              </a:endParaRPr>
            </a:p>
          </p:txBody>
        </p:sp>
        <p:sp>
          <p:nvSpPr>
            <p:cNvPr id="587" name="Shape 587"/>
            <p:cNvSpPr txBox="1"/>
            <p:nvPr/>
          </p:nvSpPr>
          <p:spPr>
            <a:xfrm rot="9693">
              <a:off x="2607263" y="3135113"/>
              <a:ext cx="319201" cy="257101"/>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1800">
                <a:solidFill>
                  <a:srgbClr val="FFFFFF"/>
                </a:solidFill>
                <a:latin typeface="Times New Roman"/>
                <a:ea typeface="Times New Roman"/>
                <a:cs typeface="Times New Roman"/>
                <a:sym typeface="Times New Roman"/>
              </a:endParaRPr>
            </a:p>
          </p:txBody>
        </p:sp>
        <p:sp>
          <p:nvSpPr>
            <p:cNvPr id="588" name="Shape 588"/>
            <p:cNvSpPr/>
            <p:nvPr/>
          </p:nvSpPr>
          <p:spPr>
            <a:xfrm>
              <a:off x="540739" y="2348909"/>
              <a:ext cx="1726800" cy="1821900"/>
            </a:xfrm>
            <a:prstGeom prst="roundRect">
              <a:avLst>
                <a:gd name="adj" fmla="val 10000"/>
              </a:avLst>
            </a:prstGeom>
            <a:solidFill>
              <a:srgbClr val="12ABDB"/>
            </a:solidFill>
            <a:ln w="12700" cap="flat" cmpd="sng">
              <a:solidFill>
                <a:srgbClr val="FFFFFF"/>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a:latin typeface="Times New Roman"/>
                <a:ea typeface="Times New Roman"/>
                <a:cs typeface="Times New Roman"/>
                <a:sym typeface="Times New Roman"/>
              </a:endParaRPr>
            </a:p>
          </p:txBody>
        </p:sp>
        <p:sp>
          <p:nvSpPr>
            <p:cNvPr id="589" name="Shape 589"/>
            <p:cNvSpPr txBox="1"/>
            <p:nvPr/>
          </p:nvSpPr>
          <p:spPr>
            <a:xfrm>
              <a:off x="591316" y="2399486"/>
              <a:ext cx="1625700" cy="1720800"/>
            </a:xfrm>
            <a:prstGeom prst="rect">
              <a:avLst/>
            </a:prstGeom>
            <a:noFill/>
            <a:ln>
              <a:noFill/>
            </a:ln>
          </p:spPr>
          <p:txBody>
            <a:bodyPr wrap="square" lIns="76200" tIns="76200" rIns="76200" bIns="76200" anchor="ctr" anchorCtr="0">
              <a:noAutofit/>
            </a:bodyPr>
            <a:lstStyle/>
            <a:p>
              <a:pPr marL="0" marR="0" lvl="0" indent="0" algn="ctr" rtl="0">
                <a:lnSpc>
                  <a:spcPct val="90000"/>
                </a:lnSpc>
                <a:spcBef>
                  <a:spcPts val="0"/>
                </a:spcBef>
                <a:spcAft>
                  <a:spcPts val="0"/>
                </a:spcAft>
                <a:buNone/>
              </a:pPr>
              <a:r>
                <a:rPr lang="en-US" sz="2000">
                  <a:solidFill>
                    <a:srgbClr val="FFFFFF"/>
                  </a:solidFill>
                  <a:latin typeface="Times New Roman"/>
                  <a:ea typeface="Times New Roman"/>
                  <a:cs typeface="Times New Roman"/>
                  <a:sym typeface="Times New Roman"/>
                </a:rPr>
                <a:t>KERNEL mounts ROOT FILE SYSTEM</a:t>
              </a:r>
            </a:p>
          </p:txBody>
        </p:sp>
        <p:sp>
          <p:nvSpPr>
            <p:cNvPr id="590" name="Shape 590"/>
            <p:cNvSpPr/>
            <p:nvPr/>
          </p:nvSpPr>
          <p:spPr>
            <a:xfrm rot="5213531">
              <a:off x="1286510" y="4295428"/>
              <a:ext cx="370745" cy="428124"/>
            </a:xfrm>
            <a:prstGeom prst="rightArrow">
              <a:avLst>
                <a:gd name="adj1" fmla="val 60000"/>
                <a:gd name="adj2" fmla="val 50000"/>
              </a:avLst>
            </a:prstGeom>
            <a:solidFill>
              <a:srgbClr val="12ABDB"/>
            </a:solidFill>
            <a:ln>
              <a:noFill/>
            </a:ln>
          </p:spPr>
          <p:txBody>
            <a:bodyPr wrap="square" lIns="91425" tIns="91425" rIns="91425" bIns="91425" anchor="ctr" anchorCtr="0">
              <a:noAutofit/>
            </a:bodyPr>
            <a:lstStyle/>
            <a:p>
              <a:pPr marL="0" lvl="0" indent="0">
                <a:spcBef>
                  <a:spcPts val="0"/>
                </a:spcBef>
                <a:buNone/>
              </a:pPr>
              <a:endParaRPr>
                <a:latin typeface="Times New Roman"/>
                <a:ea typeface="Times New Roman"/>
                <a:cs typeface="Times New Roman"/>
                <a:sym typeface="Times New Roman"/>
              </a:endParaRPr>
            </a:p>
          </p:txBody>
        </p:sp>
        <p:sp>
          <p:nvSpPr>
            <p:cNvPr id="591" name="Shape 591"/>
            <p:cNvSpPr txBox="1"/>
            <p:nvPr/>
          </p:nvSpPr>
          <p:spPr>
            <a:xfrm rot="-184777">
              <a:off x="1340343" y="4324262"/>
              <a:ext cx="256871" cy="259583"/>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1800">
                <a:solidFill>
                  <a:srgbClr val="FFFFFF"/>
                </a:solidFill>
                <a:latin typeface="Times New Roman"/>
                <a:ea typeface="Times New Roman"/>
                <a:cs typeface="Times New Roman"/>
                <a:sym typeface="Times New Roman"/>
              </a:endParaRPr>
            </a:p>
          </p:txBody>
        </p:sp>
        <p:sp>
          <p:nvSpPr>
            <p:cNvPr id="592" name="Shape 592"/>
            <p:cNvSpPr/>
            <p:nvPr/>
          </p:nvSpPr>
          <p:spPr>
            <a:xfrm>
              <a:off x="560494" y="4869300"/>
              <a:ext cx="1917600" cy="1036200"/>
            </a:xfrm>
            <a:prstGeom prst="roundRect">
              <a:avLst>
                <a:gd name="adj" fmla="val 10000"/>
              </a:avLst>
            </a:prstGeom>
            <a:solidFill>
              <a:srgbClr val="12ABDB"/>
            </a:solidFill>
            <a:ln w="12700" cap="flat" cmpd="sng">
              <a:solidFill>
                <a:srgbClr val="FFFFFF"/>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a:latin typeface="Times New Roman"/>
                <a:ea typeface="Times New Roman"/>
                <a:cs typeface="Times New Roman"/>
                <a:sym typeface="Times New Roman"/>
              </a:endParaRPr>
            </a:p>
          </p:txBody>
        </p:sp>
        <p:sp>
          <p:nvSpPr>
            <p:cNvPr id="593" name="Shape 593"/>
            <p:cNvSpPr txBox="1"/>
            <p:nvPr/>
          </p:nvSpPr>
          <p:spPr>
            <a:xfrm>
              <a:off x="590840" y="4899646"/>
              <a:ext cx="1857000" cy="975300"/>
            </a:xfrm>
            <a:prstGeom prst="rect">
              <a:avLst/>
            </a:prstGeom>
            <a:noFill/>
            <a:ln>
              <a:noFill/>
            </a:ln>
          </p:spPr>
          <p:txBody>
            <a:bodyPr wrap="square" lIns="76200" tIns="76200" rIns="76200" bIns="76200" anchor="ctr" anchorCtr="0">
              <a:noAutofit/>
            </a:bodyPr>
            <a:lstStyle/>
            <a:p>
              <a:pPr marL="0" marR="0" lvl="0" indent="0" algn="ctr" rtl="0">
                <a:lnSpc>
                  <a:spcPct val="90000"/>
                </a:lnSpc>
                <a:spcBef>
                  <a:spcPts val="0"/>
                </a:spcBef>
                <a:spcAft>
                  <a:spcPts val="0"/>
                </a:spcAft>
                <a:buNone/>
              </a:pPr>
              <a:r>
                <a:rPr lang="en-US" sz="2000">
                  <a:solidFill>
                    <a:srgbClr val="FFFFFF"/>
                  </a:solidFill>
                  <a:latin typeface="Times New Roman"/>
                  <a:ea typeface="Times New Roman"/>
                  <a:cs typeface="Times New Roman"/>
                  <a:sym typeface="Times New Roman"/>
                </a:rPr>
                <a:t>KERNEL runs INIT</a:t>
              </a:r>
            </a:p>
          </p:txBody>
        </p:sp>
        <p:sp>
          <p:nvSpPr>
            <p:cNvPr id="594" name="Shape 594"/>
            <p:cNvSpPr/>
            <p:nvPr/>
          </p:nvSpPr>
          <p:spPr>
            <a:xfrm rot="-48839">
              <a:off x="2591982" y="5155919"/>
              <a:ext cx="274528" cy="428142"/>
            </a:xfrm>
            <a:prstGeom prst="rightArrow">
              <a:avLst>
                <a:gd name="adj1" fmla="val 60000"/>
                <a:gd name="adj2" fmla="val 50000"/>
              </a:avLst>
            </a:prstGeom>
            <a:solidFill>
              <a:srgbClr val="00B0F0"/>
            </a:solidFill>
            <a:ln>
              <a:noFill/>
            </a:ln>
          </p:spPr>
          <p:txBody>
            <a:bodyPr wrap="square" lIns="91425" tIns="91425" rIns="91425" bIns="91425" anchor="ctr" anchorCtr="0">
              <a:noAutofit/>
            </a:bodyPr>
            <a:lstStyle/>
            <a:p>
              <a:pPr marL="0" lvl="0" indent="0">
                <a:spcBef>
                  <a:spcPts val="0"/>
                </a:spcBef>
                <a:buNone/>
              </a:pPr>
              <a:endParaRPr>
                <a:latin typeface="Times New Roman"/>
                <a:ea typeface="Times New Roman"/>
                <a:cs typeface="Times New Roman"/>
                <a:sym typeface="Times New Roman"/>
              </a:endParaRPr>
            </a:p>
          </p:txBody>
        </p:sp>
        <p:sp>
          <p:nvSpPr>
            <p:cNvPr id="595" name="Shape 595"/>
            <p:cNvSpPr txBox="1"/>
            <p:nvPr/>
          </p:nvSpPr>
          <p:spPr>
            <a:xfrm rot="-48265">
              <a:off x="2592012" y="5242170"/>
              <a:ext cx="192319" cy="256825"/>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1800">
                <a:solidFill>
                  <a:srgbClr val="FFFFFF"/>
                </a:solidFill>
                <a:latin typeface="Times New Roman"/>
                <a:ea typeface="Times New Roman"/>
                <a:cs typeface="Times New Roman"/>
                <a:sym typeface="Times New Roman"/>
              </a:endParaRPr>
            </a:p>
          </p:txBody>
        </p:sp>
        <p:sp>
          <p:nvSpPr>
            <p:cNvPr id="596" name="Shape 596"/>
            <p:cNvSpPr/>
            <p:nvPr/>
          </p:nvSpPr>
          <p:spPr>
            <a:xfrm>
              <a:off x="2996139" y="4827649"/>
              <a:ext cx="2866200" cy="1036200"/>
            </a:xfrm>
            <a:prstGeom prst="roundRect">
              <a:avLst>
                <a:gd name="adj" fmla="val 10000"/>
              </a:avLst>
            </a:prstGeom>
            <a:solidFill>
              <a:srgbClr val="12ABDB"/>
            </a:solidFill>
            <a:ln w="12700" cap="flat" cmpd="sng">
              <a:solidFill>
                <a:srgbClr val="FFFFFF"/>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a:latin typeface="Times New Roman"/>
                <a:ea typeface="Times New Roman"/>
                <a:cs typeface="Times New Roman"/>
                <a:sym typeface="Times New Roman"/>
              </a:endParaRPr>
            </a:p>
          </p:txBody>
        </p:sp>
        <p:sp>
          <p:nvSpPr>
            <p:cNvPr id="597" name="Shape 597"/>
            <p:cNvSpPr txBox="1"/>
            <p:nvPr/>
          </p:nvSpPr>
          <p:spPr>
            <a:xfrm>
              <a:off x="3026485" y="4857995"/>
              <a:ext cx="2805600" cy="975300"/>
            </a:xfrm>
            <a:prstGeom prst="rect">
              <a:avLst/>
            </a:prstGeom>
            <a:noFill/>
            <a:ln>
              <a:noFill/>
            </a:ln>
          </p:spPr>
          <p:txBody>
            <a:bodyPr wrap="square" lIns="76200" tIns="76200" rIns="76200" bIns="76200" anchor="ctr" anchorCtr="0">
              <a:noAutofit/>
            </a:bodyPr>
            <a:lstStyle/>
            <a:p>
              <a:pPr marL="0" marR="0" lvl="0" indent="0" algn="ctr" rtl="0">
                <a:lnSpc>
                  <a:spcPct val="90000"/>
                </a:lnSpc>
                <a:spcBef>
                  <a:spcPts val="0"/>
                </a:spcBef>
                <a:spcAft>
                  <a:spcPts val="0"/>
                </a:spcAft>
                <a:buNone/>
              </a:pPr>
              <a:r>
                <a:rPr lang="en-US" sz="2000">
                  <a:solidFill>
                    <a:srgbClr val="FFFFFF"/>
                  </a:solidFill>
                  <a:latin typeface="Times New Roman"/>
                  <a:ea typeface="Times New Roman"/>
                  <a:cs typeface="Times New Roman"/>
                  <a:sym typeface="Times New Roman"/>
                </a:rPr>
                <a:t>INIT runs scripts to start user level services</a:t>
              </a:r>
            </a:p>
          </p:txBody>
        </p:sp>
      </p:grpSp>
    </p:spTree>
    <p:extLst>
      <p:ext uri="{BB962C8B-B14F-4D97-AF65-F5344CB8AC3E}">
        <p14:creationId xmlns:p14="http://schemas.microsoft.com/office/powerpoint/2010/main" val="3773473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body" idx="4294967295"/>
          </p:nvPr>
        </p:nvSpPr>
        <p:spPr>
          <a:xfrm>
            <a:off x="4923600" y="894900"/>
            <a:ext cx="1793100" cy="1014000"/>
          </a:xfrm>
          <a:prstGeom prst="rect">
            <a:avLst/>
          </a:prstGeom>
        </p:spPr>
        <p:txBody>
          <a:bodyPr wrap="square" lIns="121900" tIns="121900" rIns="121900" bIns="121900" anchor="b" anchorCtr="0">
            <a:noAutofit/>
          </a:bodyPr>
          <a:lstStyle/>
          <a:p>
            <a:pPr marL="0" lvl="0" indent="-69850" rtl="0">
              <a:lnSpc>
                <a:spcPct val="112500"/>
              </a:lnSpc>
              <a:spcBef>
                <a:spcPts val="0"/>
              </a:spcBef>
              <a:buClr>
                <a:schemeClr val="dk1"/>
              </a:buClr>
              <a:buSzPts val="1100"/>
              <a:buFont typeface="Arial"/>
              <a:buNone/>
            </a:pPr>
            <a:r>
              <a:rPr lang="en-US" sz="2800" b="1">
                <a:latin typeface="Times New Roman"/>
                <a:ea typeface="Times New Roman"/>
                <a:cs typeface="Times New Roman"/>
                <a:sym typeface="Times New Roman"/>
              </a:rPr>
              <a:t>Scanner</a:t>
            </a:r>
          </a:p>
        </p:txBody>
      </p:sp>
      <p:sp>
        <p:nvSpPr>
          <p:cNvPr id="226" name="Shape 226"/>
          <p:cNvSpPr txBox="1"/>
          <p:nvPr/>
        </p:nvSpPr>
        <p:spPr>
          <a:xfrm>
            <a:off x="1487050" y="4936275"/>
            <a:ext cx="2053500" cy="3675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a:t>Flatbed Scanner</a:t>
            </a:r>
          </a:p>
        </p:txBody>
      </p:sp>
      <p:sp>
        <p:nvSpPr>
          <p:cNvPr id="227" name="Shape 227"/>
          <p:cNvSpPr txBox="1"/>
          <p:nvPr/>
        </p:nvSpPr>
        <p:spPr>
          <a:xfrm>
            <a:off x="5195300" y="5049325"/>
            <a:ext cx="2439900" cy="3675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228" name="Shape 228"/>
          <p:cNvSpPr txBox="1"/>
          <p:nvPr/>
        </p:nvSpPr>
        <p:spPr>
          <a:xfrm>
            <a:off x="5362475" y="4936275"/>
            <a:ext cx="1973700" cy="3675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a:t>Drum Scanner</a:t>
            </a:r>
          </a:p>
        </p:txBody>
      </p:sp>
      <p:sp>
        <p:nvSpPr>
          <p:cNvPr id="229" name="Shape 229"/>
          <p:cNvSpPr txBox="1"/>
          <p:nvPr/>
        </p:nvSpPr>
        <p:spPr>
          <a:xfrm>
            <a:off x="9338875" y="4936275"/>
            <a:ext cx="1973700" cy="3675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a:t>Handheld Scanner</a:t>
            </a:r>
          </a:p>
        </p:txBody>
      </p:sp>
      <p:pic>
        <p:nvPicPr>
          <p:cNvPr id="230" name="Shape 230"/>
          <p:cNvPicPr preferRelativeResize="0"/>
          <p:nvPr/>
        </p:nvPicPr>
        <p:blipFill>
          <a:blip r:embed="rId3">
            <a:alphaModFix/>
          </a:blip>
          <a:stretch>
            <a:fillRect/>
          </a:stretch>
        </p:blipFill>
        <p:spPr>
          <a:xfrm>
            <a:off x="939175" y="2111675"/>
            <a:ext cx="3149275" cy="2634625"/>
          </a:xfrm>
          <a:prstGeom prst="rect">
            <a:avLst/>
          </a:prstGeom>
          <a:noFill/>
          <a:ln>
            <a:noFill/>
          </a:ln>
        </p:spPr>
      </p:pic>
      <p:pic>
        <p:nvPicPr>
          <p:cNvPr id="231" name="Shape 231"/>
          <p:cNvPicPr preferRelativeResize="0"/>
          <p:nvPr/>
        </p:nvPicPr>
        <p:blipFill>
          <a:blip r:embed="rId4">
            <a:alphaModFix/>
          </a:blip>
          <a:stretch>
            <a:fillRect/>
          </a:stretch>
        </p:blipFill>
        <p:spPr>
          <a:xfrm>
            <a:off x="4320025" y="2111675"/>
            <a:ext cx="3807900" cy="2634625"/>
          </a:xfrm>
          <a:prstGeom prst="rect">
            <a:avLst/>
          </a:prstGeom>
          <a:noFill/>
          <a:ln>
            <a:noFill/>
          </a:ln>
        </p:spPr>
      </p:pic>
      <p:pic>
        <p:nvPicPr>
          <p:cNvPr id="232" name="Shape 232"/>
          <p:cNvPicPr preferRelativeResize="0"/>
          <p:nvPr/>
        </p:nvPicPr>
        <p:blipFill>
          <a:blip r:embed="rId5">
            <a:alphaModFix/>
          </a:blip>
          <a:stretch>
            <a:fillRect/>
          </a:stretch>
        </p:blipFill>
        <p:spPr>
          <a:xfrm>
            <a:off x="8359500" y="2238025"/>
            <a:ext cx="3588075" cy="2508275"/>
          </a:xfrm>
          <a:prstGeom prst="rect">
            <a:avLst/>
          </a:prstGeom>
          <a:noFill/>
          <a:ln>
            <a:noFill/>
          </a:ln>
        </p:spPr>
      </p:pic>
    </p:spTree>
    <p:extLst>
      <p:ext uri="{BB962C8B-B14F-4D97-AF65-F5344CB8AC3E}">
        <p14:creationId xmlns:p14="http://schemas.microsoft.com/office/powerpoint/2010/main" val="41575647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txBox="1">
            <a:spLocks noGrp="1"/>
          </p:cNvSpPr>
          <p:nvPr>
            <p:ph type="body" idx="4294967295"/>
          </p:nvPr>
        </p:nvSpPr>
        <p:spPr>
          <a:xfrm>
            <a:off x="5167950" y="435275"/>
            <a:ext cx="1856100" cy="641400"/>
          </a:xfrm>
          <a:prstGeom prst="rect">
            <a:avLst/>
          </a:prstGeom>
        </p:spPr>
        <p:txBody>
          <a:bodyPr wrap="square" lIns="121900" tIns="121900" rIns="121900" bIns="121900" anchor="b" anchorCtr="0">
            <a:noAutofit/>
          </a:bodyPr>
          <a:lstStyle/>
          <a:p>
            <a:pPr marL="0" lvl="0" indent="-203200" rtl="0">
              <a:lnSpc>
                <a:spcPct val="85000"/>
              </a:lnSpc>
              <a:spcBef>
                <a:spcPts val="0"/>
              </a:spcBef>
              <a:spcAft>
                <a:spcPts val="0"/>
              </a:spcAft>
              <a:buClr>
                <a:srgbClr val="263147"/>
              </a:buClr>
              <a:buSzPts val="3200"/>
              <a:buFont typeface="Arial"/>
              <a:buNone/>
            </a:pPr>
            <a:r>
              <a:rPr lang="en-US" sz="2400">
                <a:solidFill>
                  <a:srgbClr val="0098C7"/>
                </a:solidFill>
                <a:latin typeface="Times New Roman"/>
                <a:ea typeface="Times New Roman"/>
                <a:cs typeface="Times New Roman"/>
                <a:sym typeface="Times New Roman"/>
              </a:rPr>
              <a:t>Linux Shell</a:t>
            </a:r>
          </a:p>
        </p:txBody>
      </p:sp>
      <p:sp>
        <p:nvSpPr>
          <p:cNvPr id="604" name="Shape 604"/>
          <p:cNvSpPr txBox="1">
            <a:spLocks noGrp="1"/>
          </p:cNvSpPr>
          <p:nvPr>
            <p:ph type="body" idx="4294967295"/>
          </p:nvPr>
        </p:nvSpPr>
        <p:spPr>
          <a:xfrm>
            <a:off x="728250" y="1772816"/>
            <a:ext cx="10735500" cy="5336100"/>
          </a:xfrm>
          <a:prstGeom prst="rect">
            <a:avLst/>
          </a:prstGeom>
        </p:spPr>
        <p:txBody>
          <a:bodyPr wrap="square" lIns="121900" tIns="121900" rIns="121900" bIns="121900" anchor="t" anchorCtr="0">
            <a:noAutofit/>
          </a:bodyPr>
          <a:lstStyle/>
          <a:p>
            <a:pPr lvl="0" algn="just">
              <a:spcBef>
                <a:spcPts val="0"/>
              </a:spcBef>
            </a:pPr>
            <a:r>
              <a:rPr lang="en-US" sz="2000" b="1" dirty="0" smtClean="0">
                <a:solidFill>
                  <a:srgbClr val="263147"/>
                </a:solidFill>
                <a:latin typeface="Times New Roman"/>
                <a:ea typeface="Times New Roman"/>
                <a:cs typeface="Times New Roman"/>
                <a:sym typeface="Times New Roman"/>
              </a:rPr>
              <a:t>Shell:</a:t>
            </a:r>
          </a:p>
          <a:p>
            <a:pPr lvl="0" algn="just">
              <a:spcBef>
                <a:spcPts val="0"/>
              </a:spcBef>
            </a:pPr>
            <a:r>
              <a:rPr lang="en-US" sz="2000" dirty="0" smtClean="0">
                <a:solidFill>
                  <a:srgbClr val="263147"/>
                </a:solidFill>
                <a:latin typeface="Times New Roman"/>
                <a:ea typeface="Times New Roman"/>
                <a:cs typeface="Times New Roman"/>
                <a:sym typeface="Times New Roman"/>
              </a:rPr>
              <a:t>      Shell </a:t>
            </a:r>
            <a:r>
              <a:rPr lang="en-US" sz="2000" dirty="0">
                <a:solidFill>
                  <a:srgbClr val="263147"/>
                </a:solidFill>
                <a:latin typeface="Times New Roman"/>
                <a:ea typeface="Times New Roman"/>
                <a:cs typeface="Times New Roman"/>
                <a:sym typeface="Times New Roman"/>
              </a:rPr>
              <a:t>is a UNIX term for the interactive user interface with an operating system. The shell is the layer of programming that understands and executes the commands a user enters. In some systems, the shell is called a command interpreter</a:t>
            </a:r>
            <a:r>
              <a:rPr lang="en-US" sz="2000" dirty="0" smtClean="0">
                <a:solidFill>
                  <a:srgbClr val="263147"/>
                </a:solidFill>
                <a:latin typeface="Times New Roman"/>
                <a:ea typeface="Times New Roman"/>
                <a:cs typeface="Times New Roman"/>
                <a:sym typeface="Times New Roman"/>
              </a:rPr>
              <a:t>.</a:t>
            </a:r>
          </a:p>
          <a:p>
            <a:pPr lvl="0" algn="just">
              <a:spcBef>
                <a:spcPts val="0"/>
              </a:spcBef>
            </a:pPr>
            <a:endParaRPr lang="en-US" sz="2000" dirty="0" smtClean="0">
              <a:solidFill>
                <a:srgbClr val="263147"/>
              </a:solidFill>
              <a:latin typeface="Times New Roman"/>
              <a:ea typeface="Times New Roman"/>
              <a:cs typeface="Times New Roman"/>
              <a:sym typeface="Times New Roman"/>
            </a:endParaRPr>
          </a:p>
          <a:p>
            <a:pPr lvl="0" algn="just">
              <a:spcBef>
                <a:spcPts val="0"/>
              </a:spcBef>
            </a:pPr>
            <a:r>
              <a:rPr lang="en-US" sz="2000" b="1" dirty="0" smtClean="0">
                <a:solidFill>
                  <a:srgbClr val="263147"/>
                </a:solidFill>
                <a:latin typeface="Times New Roman"/>
                <a:ea typeface="Times New Roman"/>
                <a:cs typeface="Times New Roman"/>
                <a:sym typeface="Times New Roman"/>
              </a:rPr>
              <a:t>Features </a:t>
            </a:r>
            <a:r>
              <a:rPr lang="en-US" sz="2000" b="1" dirty="0">
                <a:solidFill>
                  <a:srgbClr val="263147"/>
                </a:solidFill>
                <a:latin typeface="Times New Roman"/>
                <a:ea typeface="Times New Roman"/>
                <a:cs typeface="Times New Roman"/>
                <a:sym typeface="Times New Roman"/>
              </a:rPr>
              <a:t>of shell</a:t>
            </a:r>
            <a:r>
              <a:rPr lang="en-US" sz="2000" b="1" dirty="0" smtClean="0">
                <a:solidFill>
                  <a:srgbClr val="263147"/>
                </a:solidFill>
                <a:latin typeface="Times New Roman"/>
                <a:ea typeface="Times New Roman"/>
                <a:cs typeface="Times New Roman"/>
                <a:sym typeface="Times New Roman"/>
              </a:rPr>
              <a:t>:</a:t>
            </a:r>
          </a:p>
          <a:p>
            <a:pPr lvl="0" algn="just">
              <a:spcBef>
                <a:spcPts val="0"/>
              </a:spcBef>
            </a:pPr>
            <a:r>
              <a:rPr lang="en-US" sz="2000" dirty="0" smtClean="0">
                <a:solidFill>
                  <a:srgbClr val="263147"/>
                </a:solidFill>
                <a:latin typeface="Times New Roman"/>
                <a:ea typeface="Times New Roman"/>
                <a:cs typeface="Times New Roman"/>
                <a:sym typeface="Times New Roman"/>
              </a:rPr>
              <a:t>1.Wildcard </a:t>
            </a:r>
            <a:r>
              <a:rPr lang="en-US" sz="2000" dirty="0">
                <a:solidFill>
                  <a:srgbClr val="263147"/>
                </a:solidFill>
                <a:latin typeface="Times New Roman"/>
                <a:ea typeface="Times New Roman"/>
                <a:cs typeface="Times New Roman"/>
                <a:sym typeface="Times New Roman"/>
              </a:rPr>
              <a:t>substitution in file </a:t>
            </a:r>
            <a:r>
              <a:rPr lang="en-US" sz="2000" dirty="0" smtClean="0">
                <a:solidFill>
                  <a:srgbClr val="263147"/>
                </a:solidFill>
                <a:latin typeface="Times New Roman"/>
                <a:ea typeface="Times New Roman"/>
                <a:cs typeface="Times New Roman"/>
                <a:sym typeface="Times New Roman"/>
              </a:rPr>
              <a:t>names</a:t>
            </a:r>
          </a:p>
          <a:p>
            <a:pPr lvl="0" algn="just">
              <a:spcBef>
                <a:spcPts val="0"/>
              </a:spcBef>
            </a:pPr>
            <a:r>
              <a:rPr lang="en-US" sz="2000" dirty="0">
                <a:solidFill>
                  <a:srgbClr val="263147"/>
                </a:solidFill>
                <a:latin typeface="Times New Roman"/>
                <a:ea typeface="Times New Roman"/>
                <a:cs typeface="Times New Roman"/>
                <a:sym typeface="Times New Roman"/>
              </a:rPr>
              <a:t>2</a:t>
            </a:r>
            <a:r>
              <a:rPr lang="en-US" sz="2000" dirty="0" smtClean="0">
                <a:solidFill>
                  <a:srgbClr val="263147"/>
                </a:solidFill>
                <a:latin typeface="Times New Roman"/>
                <a:ea typeface="Times New Roman"/>
                <a:cs typeface="Times New Roman"/>
                <a:sym typeface="Times New Roman"/>
              </a:rPr>
              <a:t>.Command aliasing</a:t>
            </a:r>
          </a:p>
          <a:p>
            <a:pPr lvl="0" algn="just">
              <a:spcBef>
                <a:spcPts val="0"/>
              </a:spcBef>
            </a:pPr>
            <a:r>
              <a:rPr lang="en-US" sz="2000" dirty="0">
                <a:solidFill>
                  <a:srgbClr val="263147"/>
                </a:solidFill>
                <a:latin typeface="Times New Roman"/>
                <a:ea typeface="Times New Roman"/>
                <a:cs typeface="Times New Roman"/>
                <a:sym typeface="Times New Roman"/>
              </a:rPr>
              <a:t>3</a:t>
            </a:r>
            <a:r>
              <a:rPr lang="en-US" sz="2000" dirty="0" smtClean="0">
                <a:solidFill>
                  <a:srgbClr val="263147"/>
                </a:solidFill>
                <a:latin typeface="Times New Roman"/>
                <a:ea typeface="Times New Roman"/>
                <a:cs typeface="Times New Roman"/>
                <a:sym typeface="Times New Roman"/>
              </a:rPr>
              <a:t>.Command history</a:t>
            </a:r>
          </a:p>
          <a:p>
            <a:pPr lvl="0" algn="just">
              <a:spcBef>
                <a:spcPts val="0"/>
              </a:spcBef>
            </a:pPr>
            <a:r>
              <a:rPr lang="en-US" sz="2000" dirty="0">
                <a:solidFill>
                  <a:srgbClr val="263147"/>
                </a:solidFill>
                <a:latin typeface="Times New Roman"/>
                <a:ea typeface="Times New Roman"/>
                <a:cs typeface="Times New Roman"/>
                <a:sym typeface="Times New Roman"/>
              </a:rPr>
              <a:t>4</a:t>
            </a:r>
            <a:r>
              <a:rPr lang="en-US" sz="2000" dirty="0" smtClean="0">
                <a:solidFill>
                  <a:srgbClr val="263147"/>
                </a:solidFill>
                <a:latin typeface="Times New Roman"/>
                <a:ea typeface="Times New Roman"/>
                <a:cs typeface="Times New Roman"/>
                <a:sym typeface="Times New Roman"/>
              </a:rPr>
              <a:t>.File </a:t>
            </a:r>
            <a:r>
              <a:rPr lang="en-US" sz="2000" dirty="0">
                <a:solidFill>
                  <a:srgbClr val="263147"/>
                </a:solidFill>
                <a:latin typeface="Times New Roman"/>
                <a:ea typeface="Times New Roman"/>
                <a:cs typeface="Times New Roman"/>
                <a:sym typeface="Times New Roman"/>
              </a:rPr>
              <a:t>name </a:t>
            </a:r>
            <a:r>
              <a:rPr lang="en-US" sz="2000" dirty="0" smtClean="0">
                <a:solidFill>
                  <a:srgbClr val="263147"/>
                </a:solidFill>
                <a:latin typeface="Times New Roman"/>
                <a:ea typeface="Times New Roman"/>
                <a:cs typeface="Times New Roman"/>
                <a:sym typeface="Times New Roman"/>
              </a:rPr>
              <a:t>substitution</a:t>
            </a:r>
          </a:p>
          <a:p>
            <a:pPr lvl="0" algn="just">
              <a:spcBef>
                <a:spcPts val="0"/>
              </a:spcBef>
            </a:pPr>
            <a:r>
              <a:rPr lang="en-US" sz="2000" dirty="0">
                <a:solidFill>
                  <a:srgbClr val="263147"/>
                </a:solidFill>
                <a:latin typeface="Times New Roman"/>
                <a:ea typeface="Times New Roman"/>
                <a:cs typeface="Times New Roman"/>
                <a:sym typeface="Times New Roman"/>
              </a:rPr>
              <a:t>5</a:t>
            </a:r>
            <a:r>
              <a:rPr lang="en-US" sz="2000" dirty="0" smtClean="0">
                <a:solidFill>
                  <a:srgbClr val="263147"/>
                </a:solidFill>
                <a:latin typeface="Times New Roman"/>
                <a:ea typeface="Times New Roman"/>
                <a:cs typeface="Times New Roman"/>
                <a:sym typeface="Times New Roman"/>
              </a:rPr>
              <a:t>.Input </a:t>
            </a:r>
            <a:r>
              <a:rPr lang="en-US" sz="2000" dirty="0">
                <a:solidFill>
                  <a:srgbClr val="263147"/>
                </a:solidFill>
                <a:latin typeface="Times New Roman"/>
                <a:ea typeface="Times New Roman"/>
                <a:cs typeface="Times New Roman"/>
                <a:sym typeface="Times New Roman"/>
              </a:rPr>
              <a:t>and output </a:t>
            </a:r>
            <a:r>
              <a:rPr lang="en-US" sz="2000" dirty="0" smtClean="0">
                <a:solidFill>
                  <a:srgbClr val="263147"/>
                </a:solidFill>
                <a:latin typeface="Times New Roman"/>
                <a:ea typeface="Times New Roman"/>
                <a:cs typeface="Times New Roman"/>
                <a:sym typeface="Times New Roman"/>
              </a:rPr>
              <a:t>redirection</a:t>
            </a:r>
          </a:p>
          <a:p>
            <a:pPr lvl="0" algn="just">
              <a:spcBef>
                <a:spcPts val="0"/>
              </a:spcBef>
            </a:pPr>
            <a:r>
              <a:rPr lang="en-US" sz="2000" dirty="0">
                <a:solidFill>
                  <a:srgbClr val="263147"/>
                </a:solidFill>
                <a:latin typeface="Times New Roman"/>
                <a:ea typeface="Times New Roman"/>
                <a:cs typeface="Times New Roman"/>
                <a:sym typeface="Times New Roman"/>
              </a:rPr>
              <a:t>6</a:t>
            </a:r>
            <a:r>
              <a:rPr lang="en-US" sz="2000" dirty="0" smtClean="0">
                <a:solidFill>
                  <a:srgbClr val="263147"/>
                </a:solidFill>
                <a:latin typeface="Times New Roman"/>
                <a:ea typeface="Times New Roman"/>
                <a:cs typeface="Times New Roman"/>
                <a:sym typeface="Times New Roman"/>
              </a:rPr>
              <a:t>.Piping</a:t>
            </a:r>
          </a:p>
          <a:p>
            <a:pPr lvl="0" algn="just">
              <a:spcBef>
                <a:spcPts val="0"/>
              </a:spcBef>
            </a:pPr>
            <a:r>
              <a:rPr lang="en-US" sz="2000" dirty="0">
                <a:solidFill>
                  <a:srgbClr val="263147"/>
                </a:solidFill>
                <a:latin typeface="Times New Roman"/>
                <a:ea typeface="Times New Roman"/>
                <a:cs typeface="Times New Roman"/>
                <a:sym typeface="Times New Roman"/>
              </a:rPr>
              <a:t>7</a:t>
            </a:r>
            <a:r>
              <a:rPr lang="en-US" sz="2000" dirty="0" smtClean="0">
                <a:solidFill>
                  <a:srgbClr val="263147"/>
                </a:solidFill>
                <a:latin typeface="Times New Roman"/>
                <a:ea typeface="Times New Roman"/>
                <a:cs typeface="Times New Roman"/>
                <a:sym typeface="Times New Roman"/>
              </a:rPr>
              <a:t>.Shell </a:t>
            </a:r>
            <a:r>
              <a:rPr lang="en-US" sz="2000" dirty="0">
                <a:solidFill>
                  <a:srgbClr val="263147"/>
                </a:solidFill>
                <a:latin typeface="Times New Roman"/>
                <a:ea typeface="Times New Roman"/>
                <a:cs typeface="Times New Roman"/>
                <a:sym typeface="Times New Roman"/>
              </a:rPr>
              <a:t>variable </a:t>
            </a:r>
            <a:r>
              <a:rPr lang="en-US" sz="2000" dirty="0" smtClean="0">
                <a:solidFill>
                  <a:srgbClr val="263147"/>
                </a:solidFill>
                <a:latin typeface="Times New Roman"/>
                <a:ea typeface="Times New Roman"/>
                <a:cs typeface="Times New Roman"/>
                <a:sym typeface="Times New Roman"/>
              </a:rPr>
              <a:t>substitution</a:t>
            </a:r>
          </a:p>
        </p:txBody>
      </p:sp>
    </p:spTree>
    <p:extLst>
      <p:ext uri="{BB962C8B-B14F-4D97-AF65-F5344CB8AC3E}">
        <p14:creationId xmlns:p14="http://schemas.microsoft.com/office/powerpoint/2010/main" val="36477252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95400" y="980728"/>
            <a:ext cx="11305256" cy="2739211"/>
          </a:xfrm>
          <a:prstGeom prst="rect">
            <a:avLst/>
          </a:prstGeom>
        </p:spPr>
        <p:txBody>
          <a:bodyPr wrap="square">
            <a:spAutoFit/>
          </a:bodyPr>
          <a:lstStyle/>
          <a:p>
            <a:pPr lvl="0" algn="just">
              <a:spcBef>
                <a:spcPts val="0"/>
              </a:spcBef>
            </a:pPr>
            <a:r>
              <a:rPr lang="en-US" sz="2800" dirty="0" smtClean="0">
                <a:solidFill>
                  <a:srgbClr val="263147"/>
                </a:solidFill>
                <a:latin typeface="Times New Roman"/>
                <a:ea typeface="Times New Roman"/>
                <a:cs typeface="Times New Roman"/>
                <a:sym typeface="Times New Roman"/>
              </a:rPr>
              <a:t>                                                Types </a:t>
            </a:r>
            <a:r>
              <a:rPr lang="en-US" sz="2800" dirty="0">
                <a:solidFill>
                  <a:srgbClr val="263147"/>
                </a:solidFill>
                <a:latin typeface="Times New Roman"/>
                <a:ea typeface="Times New Roman"/>
                <a:cs typeface="Times New Roman"/>
                <a:sym typeface="Times New Roman"/>
              </a:rPr>
              <a:t>of </a:t>
            </a:r>
            <a:r>
              <a:rPr lang="en-US" sz="2800" dirty="0" smtClean="0">
                <a:solidFill>
                  <a:srgbClr val="263147"/>
                </a:solidFill>
                <a:latin typeface="Times New Roman"/>
                <a:ea typeface="Times New Roman"/>
                <a:cs typeface="Times New Roman"/>
                <a:sym typeface="Times New Roman"/>
              </a:rPr>
              <a:t>Shells</a:t>
            </a:r>
          </a:p>
          <a:p>
            <a:pPr lvl="0" algn="just">
              <a:spcBef>
                <a:spcPts val="0"/>
              </a:spcBef>
            </a:pPr>
            <a:endParaRPr lang="en-US" dirty="0" smtClean="0">
              <a:solidFill>
                <a:srgbClr val="263147"/>
              </a:solidFill>
              <a:latin typeface="Times New Roman"/>
              <a:ea typeface="Times New Roman"/>
              <a:cs typeface="Times New Roman"/>
              <a:sym typeface="Times New Roman"/>
            </a:endParaRPr>
          </a:p>
          <a:p>
            <a:pPr lvl="0" algn="just">
              <a:spcBef>
                <a:spcPts val="0"/>
              </a:spcBef>
            </a:pPr>
            <a:endParaRPr lang="en-US" dirty="0">
              <a:solidFill>
                <a:srgbClr val="263147"/>
              </a:solidFill>
              <a:latin typeface="Times New Roman"/>
              <a:ea typeface="Times New Roman"/>
              <a:cs typeface="Times New Roman"/>
              <a:sym typeface="Times New Roman"/>
            </a:endParaRPr>
          </a:p>
          <a:p>
            <a:pPr lvl="0" algn="just">
              <a:spcBef>
                <a:spcPts val="0"/>
              </a:spcBef>
            </a:pPr>
            <a:r>
              <a:rPr lang="en-US" dirty="0" smtClean="0">
                <a:solidFill>
                  <a:srgbClr val="263147"/>
                </a:solidFill>
                <a:latin typeface="Times New Roman"/>
                <a:ea typeface="Times New Roman"/>
                <a:cs typeface="Times New Roman"/>
                <a:sym typeface="Times New Roman"/>
              </a:rPr>
              <a:t>                                                                                              Bourne shell</a:t>
            </a:r>
          </a:p>
          <a:p>
            <a:pPr lvl="0" algn="just">
              <a:spcBef>
                <a:spcPts val="0"/>
              </a:spcBef>
            </a:pPr>
            <a:r>
              <a:rPr lang="en-US" dirty="0" smtClean="0">
                <a:solidFill>
                  <a:srgbClr val="263147"/>
                </a:solidFill>
                <a:latin typeface="Times New Roman"/>
                <a:ea typeface="Times New Roman"/>
                <a:cs typeface="Times New Roman"/>
                <a:sym typeface="Times New Roman"/>
              </a:rPr>
              <a:t>                                                                                              C shell</a:t>
            </a:r>
          </a:p>
          <a:p>
            <a:pPr lvl="0" algn="just">
              <a:spcBef>
                <a:spcPts val="0"/>
              </a:spcBef>
            </a:pPr>
            <a:r>
              <a:rPr lang="en-US" dirty="0" smtClean="0">
                <a:solidFill>
                  <a:srgbClr val="263147"/>
                </a:solidFill>
                <a:latin typeface="Times New Roman"/>
                <a:ea typeface="Times New Roman"/>
                <a:cs typeface="Times New Roman"/>
                <a:sym typeface="Times New Roman"/>
              </a:rPr>
              <a:t>                                                                                              TC shell</a:t>
            </a:r>
          </a:p>
          <a:p>
            <a:pPr lvl="0" algn="just">
              <a:spcBef>
                <a:spcPts val="0"/>
              </a:spcBef>
            </a:pPr>
            <a:r>
              <a:rPr lang="en-US" dirty="0" smtClean="0">
                <a:solidFill>
                  <a:srgbClr val="263147"/>
                </a:solidFill>
                <a:latin typeface="Times New Roman"/>
                <a:ea typeface="Times New Roman"/>
                <a:cs typeface="Times New Roman"/>
                <a:sym typeface="Times New Roman"/>
              </a:rPr>
              <a:t>                                                                                              Z shell</a:t>
            </a:r>
          </a:p>
          <a:p>
            <a:pPr lvl="0" algn="just">
              <a:spcBef>
                <a:spcPts val="0"/>
              </a:spcBef>
            </a:pPr>
            <a:r>
              <a:rPr lang="en-US" dirty="0" smtClean="0">
                <a:solidFill>
                  <a:srgbClr val="263147"/>
                </a:solidFill>
                <a:latin typeface="Times New Roman"/>
                <a:ea typeface="Times New Roman"/>
                <a:cs typeface="Times New Roman"/>
                <a:sym typeface="Times New Roman"/>
              </a:rPr>
              <a:t>                                                                                              Korn shell</a:t>
            </a:r>
          </a:p>
          <a:p>
            <a:pPr lvl="0" algn="just">
              <a:spcBef>
                <a:spcPts val="0"/>
              </a:spcBef>
            </a:pPr>
            <a:r>
              <a:rPr lang="en-US" dirty="0" smtClean="0">
                <a:solidFill>
                  <a:srgbClr val="263147"/>
                </a:solidFill>
                <a:latin typeface="Times New Roman"/>
                <a:ea typeface="Times New Roman"/>
                <a:cs typeface="Times New Roman"/>
                <a:sym typeface="Times New Roman"/>
              </a:rPr>
              <a:t>                                                                                              Bourne-Again </a:t>
            </a:r>
            <a:r>
              <a:rPr lang="en-US" dirty="0">
                <a:solidFill>
                  <a:srgbClr val="263147"/>
                </a:solidFill>
                <a:latin typeface="Times New Roman"/>
                <a:ea typeface="Times New Roman"/>
                <a:cs typeface="Times New Roman"/>
                <a:sym typeface="Times New Roman"/>
              </a:rPr>
              <a:t>shell (BASH</a:t>
            </a:r>
            <a:r>
              <a:rPr lang="en-US" dirty="0" smtClean="0">
                <a:solidFill>
                  <a:srgbClr val="263147"/>
                </a:solidFill>
                <a:latin typeface="Times New Roman"/>
                <a:ea typeface="Times New Roman"/>
                <a:cs typeface="Times New Roman"/>
                <a:sym typeface="Times New Roman"/>
              </a:rPr>
              <a:t>) </a:t>
            </a:r>
            <a:endParaRPr lang="en-US" dirty="0">
              <a:solidFill>
                <a:srgbClr val="263147"/>
              </a:solidFill>
              <a:latin typeface="Times New Roman"/>
              <a:ea typeface="Times New Roman"/>
              <a:cs typeface="Times New Roman"/>
              <a:sym typeface="Times New Roman"/>
            </a:endParaRPr>
          </a:p>
        </p:txBody>
      </p:sp>
      <p:cxnSp>
        <p:nvCxnSpPr>
          <p:cNvPr id="11" name="Straight Connector 10"/>
          <p:cNvCxnSpPr/>
          <p:nvPr/>
        </p:nvCxnSpPr>
        <p:spPr>
          <a:xfrm>
            <a:off x="5735960" y="1700808"/>
            <a:ext cx="0" cy="1872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735960" y="2204864"/>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735960" y="2420888"/>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735960" y="2708920"/>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714779" y="2996952"/>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735960" y="3284984"/>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735960" y="3573016"/>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Shape 610"/>
          <p:cNvSpPr txBox="1">
            <a:spLocks noGrp="1"/>
          </p:cNvSpPr>
          <p:nvPr>
            <p:ph type="body" idx="4294967295"/>
          </p:nvPr>
        </p:nvSpPr>
        <p:spPr>
          <a:xfrm>
            <a:off x="695399" y="3573016"/>
            <a:ext cx="1275300" cy="863700"/>
          </a:xfrm>
          <a:prstGeom prst="rect">
            <a:avLst/>
          </a:prstGeom>
        </p:spPr>
        <p:txBody>
          <a:bodyPr wrap="square" lIns="121900" tIns="121900" rIns="121900" bIns="121900" anchor="b" anchorCtr="0">
            <a:noAutofit/>
          </a:bodyPr>
          <a:lstStyle/>
          <a:p>
            <a:pPr marL="0" lvl="0" indent="-69850" rtl="0">
              <a:lnSpc>
                <a:spcPct val="85000"/>
              </a:lnSpc>
              <a:spcBef>
                <a:spcPts val="0"/>
              </a:spcBef>
              <a:spcAft>
                <a:spcPts val="0"/>
              </a:spcAft>
              <a:buClr>
                <a:schemeClr val="dk1"/>
              </a:buClr>
              <a:buSzPts val="1100"/>
              <a:buFont typeface="Arial"/>
              <a:buNone/>
            </a:pPr>
            <a:r>
              <a:rPr lang="en-US" sz="2400" b="1" dirty="0" smtClean="0">
                <a:solidFill>
                  <a:schemeClr val="tx1">
                    <a:lumMod val="65000"/>
                    <a:lumOff val="35000"/>
                  </a:schemeClr>
                </a:solidFill>
                <a:latin typeface="Times New Roman"/>
                <a:ea typeface="Times New Roman"/>
                <a:cs typeface="Times New Roman"/>
                <a:sym typeface="Times New Roman"/>
              </a:rPr>
              <a:t>Bash:</a:t>
            </a:r>
            <a:endParaRPr lang="en-US" sz="2400" b="1" dirty="0">
              <a:solidFill>
                <a:schemeClr val="tx1">
                  <a:lumMod val="65000"/>
                  <a:lumOff val="35000"/>
                </a:schemeClr>
              </a:solidFill>
              <a:latin typeface="Times New Roman"/>
              <a:ea typeface="Times New Roman"/>
              <a:cs typeface="Times New Roman"/>
              <a:sym typeface="Times New Roman"/>
            </a:endParaRPr>
          </a:p>
        </p:txBody>
      </p:sp>
      <p:sp>
        <p:nvSpPr>
          <p:cNvPr id="28" name="Shape 611"/>
          <p:cNvSpPr txBox="1">
            <a:spLocks noGrp="1"/>
          </p:cNvSpPr>
          <p:nvPr>
            <p:ph type="body" idx="4294967295"/>
          </p:nvPr>
        </p:nvSpPr>
        <p:spPr>
          <a:xfrm>
            <a:off x="588286" y="4552755"/>
            <a:ext cx="11784000" cy="3351900"/>
          </a:xfrm>
          <a:prstGeom prst="rect">
            <a:avLst/>
          </a:prstGeom>
        </p:spPr>
        <p:txBody>
          <a:bodyPr wrap="square" lIns="121900" tIns="121900" rIns="121900" bIns="121900" anchor="t" anchorCtr="0">
            <a:noAutofit/>
          </a:bodyPr>
          <a:lstStyle/>
          <a:p>
            <a:pPr marL="444500" lvl="0" indent="-342900">
              <a:spcBef>
                <a:spcPts val="0"/>
              </a:spcBef>
              <a:spcAft>
                <a:spcPts val="600"/>
              </a:spcAft>
              <a:buClr>
                <a:schemeClr val="dk1"/>
              </a:buClr>
              <a:buSzPts val="2000"/>
              <a:buFont typeface="Wingdings" panose="05000000000000000000" pitchFamily="2" charset="2"/>
              <a:buChar char="Ø"/>
            </a:pPr>
            <a:r>
              <a:rPr lang="en-US" sz="2000" dirty="0" smtClean="0">
                <a:solidFill>
                  <a:schemeClr val="dk1"/>
                </a:solidFill>
                <a:latin typeface="Times New Roman"/>
                <a:ea typeface="Times New Roman"/>
                <a:cs typeface="Times New Roman"/>
                <a:sym typeface="Times New Roman"/>
              </a:rPr>
              <a:t>The </a:t>
            </a:r>
            <a:r>
              <a:rPr lang="en-US" sz="2000" dirty="0">
                <a:solidFill>
                  <a:schemeClr val="dk1"/>
                </a:solidFill>
                <a:latin typeface="Times New Roman"/>
                <a:ea typeface="Times New Roman"/>
                <a:cs typeface="Times New Roman"/>
                <a:sym typeface="Times New Roman"/>
              </a:rPr>
              <a:t>Bourne-Again shell is an updated version of the original Bourne shell that was created by the Free Software Foundation for its open source GNU project</a:t>
            </a:r>
            <a:r>
              <a:rPr lang="en-US" sz="2000" dirty="0" smtClean="0">
                <a:solidFill>
                  <a:schemeClr val="dk1"/>
                </a:solidFill>
                <a:latin typeface="Times New Roman"/>
                <a:ea typeface="Times New Roman"/>
                <a:cs typeface="Times New Roman"/>
                <a:sym typeface="Times New Roman"/>
              </a:rPr>
              <a:t>.</a:t>
            </a:r>
          </a:p>
          <a:p>
            <a:pPr marL="444500" lvl="0" indent="-342900">
              <a:spcBef>
                <a:spcPts val="0"/>
              </a:spcBef>
              <a:spcAft>
                <a:spcPts val="600"/>
              </a:spcAft>
              <a:buClr>
                <a:schemeClr val="dk1"/>
              </a:buClr>
              <a:buSzPts val="2000"/>
              <a:buFont typeface="Wingdings" panose="05000000000000000000" pitchFamily="2" charset="2"/>
              <a:buChar char="Ø"/>
            </a:pPr>
            <a:r>
              <a:rPr lang="en-US" sz="2000" dirty="0" smtClean="0">
                <a:solidFill>
                  <a:schemeClr val="dk1"/>
                </a:solidFill>
                <a:latin typeface="Times New Roman"/>
                <a:ea typeface="Times New Roman"/>
                <a:cs typeface="Times New Roman"/>
                <a:sym typeface="Times New Roman"/>
              </a:rPr>
              <a:t>It </a:t>
            </a:r>
            <a:r>
              <a:rPr lang="en-US" sz="2000" dirty="0">
                <a:solidFill>
                  <a:schemeClr val="dk1"/>
                </a:solidFill>
                <a:latin typeface="Times New Roman"/>
                <a:ea typeface="Times New Roman"/>
                <a:cs typeface="Times New Roman"/>
                <a:sym typeface="Times New Roman"/>
              </a:rPr>
              <a:t>is a widely used shell in the open source community. </a:t>
            </a:r>
            <a:endParaRPr lang="en-US" sz="2000" dirty="0" smtClean="0">
              <a:solidFill>
                <a:schemeClr val="dk1"/>
              </a:solidFill>
              <a:latin typeface="Times New Roman"/>
              <a:ea typeface="Times New Roman"/>
              <a:cs typeface="Times New Roman"/>
              <a:sym typeface="Times New Roman"/>
            </a:endParaRPr>
          </a:p>
          <a:p>
            <a:pPr marL="444500" lvl="0" indent="-342900">
              <a:spcBef>
                <a:spcPts val="0"/>
              </a:spcBef>
              <a:spcAft>
                <a:spcPts val="600"/>
              </a:spcAft>
              <a:buClr>
                <a:schemeClr val="dk1"/>
              </a:buClr>
              <a:buSzPts val="2000"/>
              <a:buFont typeface="Wingdings" panose="05000000000000000000" pitchFamily="2" charset="2"/>
              <a:buChar char="Ø"/>
            </a:pPr>
            <a:r>
              <a:rPr lang="en-US" sz="2000" dirty="0" smtClean="0">
                <a:solidFill>
                  <a:schemeClr val="dk1"/>
                </a:solidFill>
                <a:latin typeface="Times New Roman"/>
                <a:ea typeface="Times New Roman"/>
                <a:cs typeface="Times New Roman"/>
                <a:sym typeface="Times New Roman"/>
              </a:rPr>
              <a:t>It incorporates </a:t>
            </a:r>
            <a:r>
              <a:rPr lang="en-US" sz="2000" dirty="0">
                <a:solidFill>
                  <a:schemeClr val="dk1"/>
                </a:solidFill>
                <a:latin typeface="Times New Roman"/>
                <a:ea typeface="Times New Roman"/>
                <a:cs typeface="Times New Roman"/>
                <a:sym typeface="Times New Roman"/>
              </a:rPr>
              <a:t>some of the more advanced features found in the C, TC and Korn shells</a:t>
            </a:r>
            <a:r>
              <a:rPr lang="en-US" sz="2000" dirty="0" smtClean="0">
                <a:solidFill>
                  <a:schemeClr val="dk1"/>
                </a:solidFill>
                <a:latin typeface="Times New Roman"/>
                <a:ea typeface="Times New Roman"/>
                <a:cs typeface="Times New Roman"/>
                <a:sym typeface="Times New Roman"/>
              </a:rPr>
              <a:t>.</a:t>
            </a:r>
          </a:p>
          <a:p>
            <a:pPr marL="444500" indent="-342900">
              <a:spcBef>
                <a:spcPts val="0"/>
              </a:spcBef>
              <a:spcAft>
                <a:spcPts val="600"/>
              </a:spcAft>
              <a:buClr>
                <a:schemeClr val="dk1"/>
              </a:buClr>
              <a:buSzPts val="2000"/>
              <a:buFont typeface="Wingdings" panose="05000000000000000000" pitchFamily="2" charset="2"/>
              <a:buChar char="Ø"/>
            </a:pPr>
            <a:r>
              <a:rPr lang="en-US" sz="2000" dirty="0" smtClean="0">
                <a:solidFill>
                  <a:schemeClr val="dk1"/>
                </a:solidFill>
                <a:latin typeface="Times New Roman"/>
                <a:ea typeface="Times New Roman"/>
                <a:cs typeface="Times New Roman"/>
                <a:sym typeface="Times New Roman"/>
              </a:rPr>
              <a:t>Probably </a:t>
            </a:r>
            <a:r>
              <a:rPr lang="en-US" sz="2000" dirty="0">
                <a:solidFill>
                  <a:schemeClr val="dk1"/>
                </a:solidFill>
                <a:latin typeface="Times New Roman"/>
                <a:ea typeface="Times New Roman"/>
                <a:cs typeface="Times New Roman"/>
                <a:sym typeface="Times New Roman"/>
              </a:rPr>
              <a:t>most advisable for beginning users while being at the same time a powerful tool for the advanced and professional use</a:t>
            </a:r>
          </a:p>
          <a:p>
            <a:pPr marL="444500" lvl="0" indent="-342900">
              <a:spcBef>
                <a:spcPts val="0"/>
              </a:spcBef>
              <a:spcAft>
                <a:spcPts val="600"/>
              </a:spcAft>
              <a:buClr>
                <a:schemeClr val="dk1"/>
              </a:buClr>
              <a:buSzPts val="2000"/>
              <a:buFont typeface="Wingdings" panose="05000000000000000000" pitchFamily="2" charset="2"/>
              <a:buChar char="Ø"/>
            </a:pPr>
            <a:endParaRPr sz="20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42609526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5360" y="2060848"/>
            <a:ext cx="11305256" cy="3785652"/>
          </a:xfrm>
          <a:prstGeom prst="rect">
            <a:avLst/>
          </a:prstGeom>
        </p:spPr>
        <p:txBody>
          <a:bodyPr wrap="square">
            <a:spAutoFit/>
          </a:bodyPr>
          <a:lstStyle/>
          <a:p>
            <a:r>
              <a:rPr lang="en-US" sz="2000" b="1" dirty="0" smtClean="0">
                <a:latin typeface="Times New Roman" panose="02020603050405020304" pitchFamily="18" charset="0"/>
                <a:cs typeface="Times New Roman" panose="02020603050405020304" pitchFamily="18" charset="0"/>
              </a:rPr>
              <a:t>Environmental </a:t>
            </a:r>
            <a:r>
              <a:rPr lang="en-US" sz="2000" b="1" dirty="0">
                <a:latin typeface="Times New Roman" panose="02020603050405020304" pitchFamily="18" charset="0"/>
                <a:cs typeface="Times New Roman" panose="02020603050405020304" pitchFamily="18" charset="0"/>
              </a:rPr>
              <a:t>variables</a:t>
            </a:r>
            <a:r>
              <a:rPr lang="en-US" sz="2000" b="1" dirty="0" smtClean="0">
                <a:latin typeface="Times New Roman" panose="02020603050405020304" pitchFamily="18" charset="0"/>
                <a:cs typeface="Times New Roman" panose="02020603050405020304" pitchFamily="18" charset="0"/>
              </a:rPr>
              <a:t>:</a:t>
            </a:r>
          </a:p>
          <a:p>
            <a:endParaRPr lang="en-US" sz="2000" b="1"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Linux </a:t>
            </a:r>
            <a:r>
              <a:rPr lang="en-US" sz="2000" dirty="0">
                <a:latin typeface="Times New Roman" panose="02020603050405020304" pitchFamily="18" charset="0"/>
                <a:cs typeface="Times New Roman" panose="02020603050405020304" pitchFamily="18" charset="0"/>
              </a:rPr>
              <a:t>environment variables act as placeholders for information stored within the system that passes data to programs launched in shells or subshells</a:t>
            </a:r>
            <a:r>
              <a:rPr lang="en-US" sz="2000" dirty="0" smtClean="0">
                <a:latin typeface="Times New Roman" panose="02020603050405020304" pitchFamily="18" charset="0"/>
                <a:cs typeface="Times New Roman" panose="02020603050405020304" pitchFamily="18" charset="0"/>
              </a:rPr>
              <a:t>.</a:t>
            </a:r>
          </a:p>
          <a:p>
            <a:endParaRPr lang="en-US" sz="2000" b="1"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Commands </a:t>
            </a:r>
            <a:r>
              <a:rPr lang="en-US" sz="2000" b="1" dirty="0">
                <a:latin typeface="Times New Roman" panose="02020603050405020304" pitchFamily="18" charset="0"/>
                <a:cs typeface="Times New Roman" panose="02020603050405020304" pitchFamily="18" charset="0"/>
              </a:rPr>
              <a:t>for Environment Variables</a:t>
            </a:r>
            <a:r>
              <a:rPr lang="en-US" sz="2000" b="1" dirty="0" smtClean="0">
                <a:latin typeface="Times New Roman" panose="02020603050405020304" pitchFamily="18" charset="0"/>
                <a:cs typeface="Times New Roman" panose="02020603050405020304" pitchFamily="18" charset="0"/>
              </a:rPr>
              <a:t>:</a:t>
            </a:r>
          </a:p>
          <a:p>
            <a:endParaRPr lang="en-US" sz="2000" b="1"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env          – </a:t>
            </a:r>
            <a:r>
              <a:rPr lang="en-US" sz="2000" dirty="0">
                <a:latin typeface="Times New Roman" panose="02020603050405020304" pitchFamily="18" charset="0"/>
                <a:cs typeface="Times New Roman" panose="02020603050405020304" pitchFamily="18" charset="0"/>
              </a:rPr>
              <a:t>The command lists all of the environment variables in the </a:t>
            </a:r>
            <a:r>
              <a:rPr lang="en-US" sz="2000" dirty="0" smtClean="0">
                <a:latin typeface="Times New Roman" panose="02020603050405020304" pitchFamily="18" charset="0"/>
                <a:cs typeface="Times New Roman" panose="02020603050405020304" pitchFamily="18" charset="0"/>
              </a:rPr>
              <a:t>shell.</a:t>
            </a:r>
          </a:p>
          <a:p>
            <a:r>
              <a:rPr lang="en-US" sz="2000" dirty="0">
                <a:latin typeface="Times New Roman" panose="02020603050405020304" pitchFamily="18" charset="0"/>
                <a:cs typeface="Times New Roman" panose="02020603050405020304" pitchFamily="18" charset="0"/>
              </a:rPr>
              <a:t>p</a:t>
            </a:r>
            <a:r>
              <a:rPr lang="en-US" sz="2000" dirty="0" smtClean="0">
                <a:latin typeface="Times New Roman" panose="02020603050405020304" pitchFamily="18" charset="0"/>
                <a:cs typeface="Times New Roman" panose="02020603050405020304" pitchFamily="18" charset="0"/>
              </a:rPr>
              <a:t>rintenv  – </a:t>
            </a:r>
            <a:r>
              <a:rPr lang="en-US" sz="2000" dirty="0">
                <a:latin typeface="Times New Roman" panose="02020603050405020304" pitchFamily="18" charset="0"/>
                <a:cs typeface="Times New Roman" panose="02020603050405020304" pitchFamily="18" charset="0"/>
              </a:rPr>
              <a:t>The command prints all of environment variables and definitions of the current environment</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set           – </a:t>
            </a:r>
            <a:r>
              <a:rPr lang="en-US" sz="2000" dirty="0">
                <a:latin typeface="Times New Roman" panose="02020603050405020304" pitchFamily="18" charset="0"/>
                <a:cs typeface="Times New Roman" panose="02020603050405020304" pitchFamily="18" charset="0"/>
              </a:rPr>
              <a:t>The command assigns or defines an environment variable</a:t>
            </a:r>
            <a:r>
              <a:rPr lang="en-US" sz="2000"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u</a:t>
            </a:r>
            <a:r>
              <a:rPr lang="en-US" sz="2000" dirty="0" smtClean="0">
                <a:latin typeface="Times New Roman" panose="02020603050405020304" pitchFamily="18" charset="0"/>
                <a:cs typeface="Times New Roman" panose="02020603050405020304" pitchFamily="18" charset="0"/>
              </a:rPr>
              <a:t>nset       </a:t>
            </a:r>
            <a:r>
              <a:rPr lang="en-US" sz="2000" dirty="0">
                <a:latin typeface="Times New Roman" panose="02020603050405020304" pitchFamily="18" charset="0"/>
                <a:cs typeface="Times New Roman" panose="02020603050405020304" pitchFamily="18" charset="0"/>
              </a:rPr>
              <a:t>– The command deletes the environment variable.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export     – </a:t>
            </a:r>
            <a:r>
              <a:rPr lang="en-US" sz="2000" dirty="0">
                <a:latin typeface="Times New Roman" panose="02020603050405020304" pitchFamily="18" charset="0"/>
                <a:cs typeface="Times New Roman" panose="02020603050405020304" pitchFamily="18" charset="0"/>
              </a:rPr>
              <a:t>The command exports the value of the newly assigned environment variable.</a:t>
            </a:r>
          </a:p>
        </p:txBody>
      </p:sp>
    </p:spTree>
    <p:extLst>
      <p:ext uri="{BB962C8B-B14F-4D97-AF65-F5344CB8AC3E}">
        <p14:creationId xmlns:p14="http://schemas.microsoft.com/office/powerpoint/2010/main" val="13195728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5440" y="476672"/>
            <a:ext cx="10585176" cy="5401479"/>
          </a:xfrm>
          <a:prstGeom prst="rect">
            <a:avLst/>
          </a:prstGeom>
          <a:noFill/>
        </p:spPr>
        <p:txBody>
          <a:bodyPr wrap="square" rtlCol="0">
            <a:spAutoFit/>
          </a:bodyPr>
          <a:lstStyle/>
          <a:p>
            <a:r>
              <a:rPr lang="en-US" sz="3600" dirty="0" smtClean="0">
                <a:latin typeface="Times New Roman" panose="02020603050405020304" pitchFamily="18" charset="0"/>
                <a:cs typeface="Times New Roman" panose="02020603050405020304" pitchFamily="18" charset="0"/>
              </a:rPr>
              <a:t>Run </a:t>
            </a:r>
            <a:r>
              <a:rPr lang="en-US" sz="3600" dirty="0">
                <a:latin typeface="Times New Roman" panose="02020603050405020304" pitchFamily="18" charset="0"/>
                <a:cs typeface="Times New Roman" panose="02020603050405020304" pitchFamily="18" charset="0"/>
              </a:rPr>
              <a:t>Levels</a:t>
            </a:r>
          </a:p>
          <a:p>
            <a:endParaRPr lang="en-US" sz="19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Run levels define what processes or services to run automatically while the system boots up. </a:t>
            </a:r>
          </a:p>
          <a:p>
            <a:pPr marL="342900" indent="-342900">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This is defined in /etc/inittab file.</a:t>
            </a:r>
          </a:p>
          <a:p>
            <a:pPr marL="342900" indent="-342900">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“init” process checks which default run level is defined in /etc/inittab and starts the system in that run level which means all the services defined for that run level gets executed.</a:t>
            </a:r>
          </a:p>
          <a:p>
            <a:r>
              <a:rPr lang="en-US" sz="1900" dirty="0">
                <a:latin typeface="Times New Roman" panose="02020603050405020304" pitchFamily="18" charset="0"/>
                <a:cs typeface="Times New Roman" panose="02020603050405020304" pitchFamily="18" charset="0"/>
              </a:rPr>
              <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There are 7 different run levels present (run level 0-6) in Linux system for different purpose. The descriptions are given below.</a:t>
            </a:r>
          </a:p>
          <a:p>
            <a:r>
              <a:rPr lang="en-US" sz="1900" dirty="0">
                <a:latin typeface="Times New Roman" panose="02020603050405020304" pitchFamily="18" charset="0"/>
                <a:cs typeface="Times New Roman" panose="02020603050405020304" pitchFamily="18" charset="0"/>
              </a:rPr>
              <a:t>0: Halt System (To shutdown the system)</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1: Single user mode</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2: Basic multi user mode without NFS</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3: Full multi user mode (text based)</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4: unused</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5: Multi user mode with Graphical User Interface</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6: Reboot System</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02046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8" name="Shape 618"/>
          <p:cNvSpPr txBox="1">
            <a:spLocks noGrp="1"/>
          </p:cNvSpPr>
          <p:nvPr>
            <p:ph type="body" idx="4294967295"/>
          </p:nvPr>
        </p:nvSpPr>
        <p:spPr>
          <a:xfrm>
            <a:off x="4079776" y="620688"/>
            <a:ext cx="4812510" cy="826200"/>
          </a:xfrm>
          <a:prstGeom prst="rect">
            <a:avLst/>
          </a:prstGeom>
        </p:spPr>
        <p:txBody>
          <a:bodyPr wrap="square" lIns="121900" tIns="121900" rIns="121900" bIns="121900" anchor="b" anchorCtr="0">
            <a:noAutofit/>
          </a:bodyPr>
          <a:lstStyle/>
          <a:p>
            <a:pPr marL="0" lvl="0" indent="0">
              <a:spcBef>
                <a:spcPts val="0"/>
              </a:spcBef>
              <a:buNone/>
            </a:pPr>
            <a:r>
              <a:rPr lang="en-US" sz="3200" dirty="0"/>
              <a:t>File Management</a:t>
            </a:r>
          </a:p>
        </p:txBody>
      </p:sp>
      <p:pic>
        <p:nvPicPr>
          <p:cNvPr id="619" name="Shape 619" descr="Linux-Directory-Structure.jpeg"/>
          <p:cNvPicPr preferRelativeResize="0"/>
          <p:nvPr/>
        </p:nvPicPr>
        <p:blipFill rotWithShape="1">
          <a:blip r:embed="rId3">
            <a:alphaModFix/>
          </a:blip>
          <a:srcRect/>
          <a:stretch/>
        </p:blipFill>
        <p:spPr>
          <a:xfrm>
            <a:off x="2351584" y="1916832"/>
            <a:ext cx="7981901" cy="4536998"/>
          </a:xfrm>
          <a:prstGeom prst="rect">
            <a:avLst/>
          </a:prstGeom>
          <a:noFill/>
          <a:ln>
            <a:noFill/>
          </a:ln>
        </p:spPr>
      </p:pic>
    </p:spTree>
    <p:extLst>
      <p:ext uri="{BB962C8B-B14F-4D97-AF65-F5344CB8AC3E}">
        <p14:creationId xmlns:p14="http://schemas.microsoft.com/office/powerpoint/2010/main" val="21653019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6" name="Shape 626"/>
          <p:cNvSpPr txBox="1">
            <a:spLocks noGrp="1"/>
          </p:cNvSpPr>
          <p:nvPr>
            <p:ph type="body" idx="4294967295"/>
          </p:nvPr>
        </p:nvSpPr>
        <p:spPr>
          <a:xfrm>
            <a:off x="407988" y="3068960"/>
            <a:ext cx="4103700" cy="863700"/>
          </a:xfrm>
          <a:prstGeom prst="rect">
            <a:avLst/>
          </a:prstGeom>
        </p:spPr>
        <p:txBody>
          <a:bodyPr wrap="square" lIns="121900" tIns="121900" rIns="121900" bIns="121900" anchor="b" anchorCtr="0">
            <a:noAutofit/>
          </a:bodyPr>
          <a:lstStyle/>
          <a:p>
            <a:pPr marL="0" lvl="0" indent="0">
              <a:spcBef>
                <a:spcPts val="0"/>
              </a:spcBef>
              <a:buNone/>
            </a:pPr>
            <a:endParaRPr/>
          </a:p>
        </p:txBody>
      </p:sp>
      <p:sp>
        <p:nvSpPr>
          <p:cNvPr id="627" name="Shape 627"/>
          <p:cNvSpPr txBox="1">
            <a:spLocks noGrp="1"/>
          </p:cNvSpPr>
          <p:nvPr>
            <p:ph type="body" idx="4294967295"/>
          </p:nvPr>
        </p:nvSpPr>
        <p:spPr>
          <a:xfrm>
            <a:off x="407988" y="4040163"/>
            <a:ext cx="4103700" cy="1188900"/>
          </a:xfrm>
          <a:prstGeom prst="rect">
            <a:avLst/>
          </a:prstGeom>
        </p:spPr>
        <p:txBody>
          <a:bodyPr wrap="square" lIns="121900" tIns="121900" rIns="121900" bIns="121900" anchor="t" anchorCtr="0">
            <a:noAutofit/>
          </a:bodyPr>
          <a:lstStyle/>
          <a:p>
            <a:pPr marL="0" lvl="0" indent="0">
              <a:spcBef>
                <a:spcPts val="0"/>
              </a:spcBef>
              <a:buNone/>
            </a:pPr>
            <a:endParaRPr/>
          </a:p>
        </p:txBody>
      </p:sp>
      <p:pic>
        <p:nvPicPr>
          <p:cNvPr id="628" name="Shape 628"/>
          <p:cNvPicPr preferRelativeResize="0"/>
          <p:nvPr/>
        </p:nvPicPr>
        <p:blipFill>
          <a:blip r:embed="rId3">
            <a:alphaModFix/>
          </a:blip>
          <a:stretch>
            <a:fillRect/>
          </a:stretch>
        </p:blipFill>
        <p:spPr>
          <a:xfrm>
            <a:off x="407988" y="1844824"/>
            <a:ext cx="11276824" cy="4630925"/>
          </a:xfrm>
          <a:prstGeom prst="rect">
            <a:avLst/>
          </a:prstGeom>
          <a:noFill/>
          <a:ln>
            <a:noFill/>
          </a:ln>
        </p:spPr>
      </p:pic>
      <p:sp>
        <p:nvSpPr>
          <p:cNvPr id="629" name="Shape 629"/>
          <p:cNvSpPr txBox="1"/>
          <p:nvPr/>
        </p:nvSpPr>
        <p:spPr>
          <a:xfrm>
            <a:off x="4102048" y="795375"/>
            <a:ext cx="3987900" cy="724800"/>
          </a:xfrm>
          <a:prstGeom prst="rect">
            <a:avLst/>
          </a:prstGeom>
          <a:noFill/>
          <a:ln>
            <a:noFill/>
          </a:ln>
        </p:spPr>
        <p:txBody>
          <a:bodyPr wrap="square" lIns="91425" tIns="91425" rIns="91425" bIns="91425" anchor="t" anchorCtr="0">
            <a:noAutofit/>
          </a:bodyPr>
          <a:lstStyle/>
          <a:p>
            <a:pPr marL="0" lvl="0" indent="0">
              <a:spcBef>
                <a:spcPts val="0"/>
              </a:spcBef>
              <a:buNone/>
            </a:pPr>
            <a:r>
              <a:rPr lang="en-US" sz="2400">
                <a:solidFill>
                  <a:srgbClr val="0098C7"/>
                </a:solidFill>
                <a:latin typeface="Times New Roman"/>
                <a:ea typeface="Times New Roman"/>
                <a:cs typeface="Times New Roman"/>
                <a:sym typeface="Times New Roman"/>
              </a:rPr>
              <a:t>Structure of EXT4 File System</a:t>
            </a:r>
          </a:p>
        </p:txBody>
      </p:sp>
    </p:spTree>
    <p:extLst>
      <p:ext uri="{BB962C8B-B14F-4D97-AF65-F5344CB8AC3E}">
        <p14:creationId xmlns:p14="http://schemas.microsoft.com/office/powerpoint/2010/main" val="20750734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Shape 656"/>
          <p:cNvSpPr txBox="1">
            <a:spLocks noGrp="1"/>
          </p:cNvSpPr>
          <p:nvPr>
            <p:ph type="body" idx="4294967295"/>
          </p:nvPr>
        </p:nvSpPr>
        <p:spPr>
          <a:xfrm>
            <a:off x="429505" y="692696"/>
            <a:ext cx="11483975" cy="4862513"/>
          </a:xfrm>
          <a:prstGeom prst="rect">
            <a:avLst/>
          </a:prstGeom>
        </p:spPr>
        <p:txBody>
          <a:bodyPr wrap="square" lIns="121900" tIns="121900" rIns="121900" bIns="121900" anchor="t" anchorCtr="0">
            <a:noAutofit/>
          </a:bodyPr>
          <a:lstStyle/>
          <a:p>
            <a:pPr marL="0" lvl="0" indent="0" rtl="0">
              <a:lnSpc>
                <a:spcPct val="150000"/>
              </a:lnSpc>
              <a:spcBef>
                <a:spcPts val="0"/>
              </a:spcBef>
              <a:buNone/>
            </a:pPr>
            <a:r>
              <a:rPr lang="en-US" sz="2000" b="1" dirty="0">
                <a:solidFill>
                  <a:schemeClr val="dk1"/>
                </a:solidFill>
                <a:latin typeface="Times New Roman"/>
                <a:ea typeface="Times New Roman"/>
                <a:cs typeface="Times New Roman"/>
                <a:sym typeface="Times New Roman"/>
              </a:rPr>
              <a:t>Device Files :</a:t>
            </a:r>
          </a:p>
          <a:p>
            <a:pPr marL="457200" lvl="0" indent="-381000" rtl="0">
              <a:lnSpc>
                <a:spcPct val="150000"/>
              </a:lnSpc>
              <a:spcBef>
                <a:spcPts val="0"/>
              </a:spcBef>
              <a:spcAft>
                <a:spcPts val="0"/>
              </a:spcAft>
              <a:buClr>
                <a:srgbClr val="000000"/>
              </a:buClr>
              <a:buSzPts val="2400"/>
              <a:buFont typeface="Wingdings" panose="05000000000000000000" pitchFamily="2" charset="2"/>
              <a:buChar char="Ø"/>
            </a:pPr>
            <a:r>
              <a:rPr lang="en-US" sz="2000" dirty="0">
                <a:solidFill>
                  <a:srgbClr val="000000"/>
                </a:solidFill>
                <a:latin typeface="Times New Roman"/>
                <a:ea typeface="Times New Roman"/>
                <a:cs typeface="Times New Roman"/>
                <a:sym typeface="Times New Roman"/>
              </a:rPr>
              <a:t>A device file is an interface for a device driver that appears in a file system as it were an ordinary file.</a:t>
            </a:r>
          </a:p>
          <a:p>
            <a:pPr marL="457200" lvl="0" indent="-381000" rtl="0">
              <a:lnSpc>
                <a:spcPct val="150000"/>
              </a:lnSpc>
              <a:spcBef>
                <a:spcPts val="0"/>
              </a:spcBef>
              <a:buClr>
                <a:srgbClr val="000000"/>
              </a:buClr>
              <a:buSzPts val="2400"/>
              <a:buFont typeface="Wingdings" panose="05000000000000000000" pitchFamily="2" charset="2"/>
              <a:buChar char="Ø"/>
            </a:pPr>
            <a:r>
              <a:rPr lang="en-US" sz="2000" dirty="0">
                <a:solidFill>
                  <a:srgbClr val="000000"/>
                </a:solidFill>
                <a:latin typeface="Times New Roman"/>
                <a:ea typeface="Times New Roman"/>
                <a:cs typeface="Times New Roman"/>
                <a:sym typeface="Times New Roman"/>
              </a:rPr>
              <a:t>Allows software to interact with the device driver using standard I/O system calls which simplifies many tasks</a:t>
            </a:r>
            <a:r>
              <a:rPr lang="en-US" sz="2000" dirty="0" smtClean="0">
                <a:solidFill>
                  <a:srgbClr val="000000"/>
                </a:solidFill>
                <a:latin typeface="Times New Roman"/>
                <a:ea typeface="Times New Roman"/>
                <a:cs typeface="Times New Roman"/>
                <a:sym typeface="Times New Roman"/>
              </a:rPr>
              <a:t>.</a:t>
            </a:r>
            <a:endParaRPr lang="en-US" sz="2000" b="1" dirty="0">
              <a:solidFill>
                <a:srgbClr val="000000"/>
              </a:solidFill>
              <a:latin typeface="Times New Roman"/>
              <a:ea typeface="Times New Roman"/>
              <a:cs typeface="Times New Roman"/>
              <a:sym typeface="Times New Roman"/>
            </a:endParaRPr>
          </a:p>
          <a:p>
            <a:pPr marL="457200" lvl="0" indent="-381000">
              <a:lnSpc>
                <a:spcPct val="150000"/>
              </a:lnSpc>
              <a:spcBef>
                <a:spcPts val="0"/>
              </a:spcBef>
              <a:buClr>
                <a:srgbClr val="000000"/>
              </a:buClr>
              <a:buSzPts val="2400"/>
              <a:buFont typeface="Wingdings" panose="05000000000000000000" pitchFamily="2" charset="2"/>
              <a:buChar char="Ø"/>
            </a:pPr>
            <a:r>
              <a:rPr lang="en-US" sz="2000" dirty="0">
                <a:solidFill>
                  <a:srgbClr val="000000"/>
                </a:solidFill>
                <a:latin typeface="Times New Roman"/>
                <a:ea typeface="Times New Roman"/>
                <a:cs typeface="Times New Roman"/>
                <a:sym typeface="Times New Roman"/>
              </a:rPr>
              <a:t>Device files allows transparent communication between user space applications and computer hardware.</a:t>
            </a:r>
          </a:p>
        </p:txBody>
      </p:sp>
      <p:sp>
        <p:nvSpPr>
          <p:cNvPr id="657" name="Shape 657"/>
          <p:cNvSpPr txBox="1"/>
          <p:nvPr/>
        </p:nvSpPr>
        <p:spPr>
          <a:xfrm>
            <a:off x="3863752" y="116632"/>
            <a:ext cx="4615483" cy="357900"/>
          </a:xfrm>
          <a:prstGeom prst="rect">
            <a:avLst/>
          </a:prstGeom>
          <a:noFill/>
          <a:ln>
            <a:noFill/>
          </a:ln>
        </p:spPr>
        <p:txBody>
          <a:bodyPr wrap="square" lIns="91425" tIns="91425" rIns="91425" bIns="91425" anchor="t" anchorCtr="0">
            <a:noAutofit/>
          </a:bodyPr>
          <a:lstStyle/>
          <a:p>
            <a:pPr marL="0" lvl="0" indent="0">
              <a:spcBef>
                <a:spcPts val="0"/>
              </a:spcBef>
              <a:buNone/>
            </a:pPr>
            <a:r>
              <a:rPr lang="en-US" sz="3600" dirty="0">
                <a:solidFill>
                  <a:srgbClr val="0070AD"/>
                </a:solidFill>
                <a:latin typeface="Times New Roman"/>
                <a:ea typeface="Times New Roman"/>
                <a:cs typeface="Times New Roman"/>
                <a:sym typeface="Times New Roman"/>
              </a:rPr>
              <a:t>Device Management</a:t>
            </a:r>
          </a:p>
        </p:txBody>
      </p:sp>
      <p:sp>
        <p:nvSpPr>
          <p:cNvPr id="4" name="Shape 663"/>
          <p:cNvSpPr txBox="1">
            <a:spLocks/>
          </p:cNvSpPr>
          <p:nvPr/>
        </p:nvSpPr>
        <p:spPr>
          <a:xfrm>
            <a:off x="4007768" y="2985806"/>
            <a:ext cx="4032448" cy="812700"/>
          </a:xfrm>
          <a:prstGeom prst="rect">
            <a:avLst/>
          </a:prstGeom>
        </p:spPr>
        <p:txBody>
          <a:bodyPr vert="horz" wrap="square" lIns="121900" tIns="121900" rIns="121900" bIns="121900" rtlCol="0" anchor="b" anchorCtr="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solidFill>
                  <a:srgbClr val="0070AD"/>
                </a:solidFill>
                <a:latin typeface="Times New Roman"/>
                <a:ea typeface="Times New Roman"/>
                <a:cs typeface="Times New Roman"/>
                <a:sym typeface="Times New Roman"/>
              </a:rPr>
              <a:t>Interrupt Management</a:t>
            </a:r>
            <a:endParaRPr lang="en-US" sz="3200" dirty="0">
              <a:solidFill>
                <a:srgbClr val="0070AD"/>
              </a:solidFill>
              <a:latin typeface="Times New Roman"/>
              <a:ea typeface="Times New Roman"/>
              <a:cs typeface="Times New Roman"/>
              <a:sym typeface="Times New Roman"/>
            </a:endParaRPr>
          </a:p>
        </p:txBody>
      </p:sp>
      <p:sp>
        <p:nvSpPr>
          <p:cNvPr id="5" name="Shape 664"/>
          <p:cNvSpPr txBox="1">
            <a:spLocks/>
          </p:cNvSpPr>
          <p:nvPr/>
        </p:nvSpPr>
        <p:spPr>
          <a:xfrm>
            <a:off x="551384" y="3798506"/>
            <a:ext cx="11362096" cy="4690800"/>
          </a:xfrm>
          <a:prstGeom prst="rect">
            <a:avLst/>
          </a:prstGeom>
        </p:spPr>
        <p:txBody>
          <a:bodyPr vert="horz" wrap="square" lIns="121900" tIns="121900" rIns="121900" bIns="121900" rtlCol="0" anchor="t" anchorCtr="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b="1" dirty="0" smtClean="0">
                <a:solidFill>
                  <a:srgbClr val="000000"/>
                </a:solidFill>
                <a:latin typeface="Times New Roman"/>
                <a:ea typeface="Times New Roman"/>
                <a:cs typeface="Times New Roman"/>
                <a:sym typeface="Times New Roman"/>
              </a:rPr>
              <a:t>IRQ(Interrupt Service Request):</a:t>
            </a:r>
          </a:p>
          <a:p>
            <a:pPr marL="457200" indent="-381000">
              <a:lnSpc>
                <a:spcPct val="150000"/>
              </a:lnSpc>
              <a:spcAft>
                <a:spcPts val="0"/>
              </a:spcAft>
              <a:buClr>
                <a:srgbClr val="000000"/>
              </a:buClr>
              <a:buSzPts val="2400"/>
              <a:buFont typeface="Wingdings" panose="05000000000000000000" pitchFamily="2" charset="2"/>
              <a:buChar char="Ø"/>
            </a:pPr>
            <a:r>
              <a:rPr lang="en-US" sz="2000" dirty="0" smtClean="0">
                <a:solidFill>
                  <a:srgbClr val="000000"/>
                </a:solidFill>
                <a:latin typeface="Times New Roman"/>
                <a:ea typeface="Times New Roman"/>
                <a:cs typeface="Times New Roman"/>
                <a:sym typeface="Times New Roman"/>
              </a:rPr>
              <a:t>Hardware lines over which devices can send interrupt signals to microprocessor.</a:t>
            </a:r>
          </a:p>
          <a:p>
            <a:pPr marL="457200" indent="-381000">
              <a:lnSpc>
                <a:spcPct val="150000"/>
              </a:lnSpc>
              <a:buClr>
                <a:srgbClr val="000000"/>
              </a:buClr>
              <a:buSzPts val="2400"/>
              <a:buFont typeface="Wingdings" panose="05000000000000000000" pitchFamily="2" charset="2"/>
              <a:buChar char="Ø"/>
            </a:pPr>
            <a:r>
              <a:rPr lang="en-US" sz="2000" dirty="0" smtClean="0">
                <a:solidFill>
                  <a:srgbClr val="000000"/>
                </a:solidFill>
                <a:latin typeface="Times New Roman"/>
                <a:ea typeface="Times New Roman"/>
                <a:cs typeface="Times New Roman"/>
                <a:sym typeface="Times New Roman"/>
              </a:rPr>
              <a:t>Assign different IRQ address to different hardware devices because the interrupt signals run along single IRQ lines.</a:t>
            </a:r>
            <a:endParaRPr lang="en-US" sz="2000"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6400001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graphicFrame>
        <p:nvGraphicFramePr>
          <p:cNvPr id="670" name="Shape 670"/>
          <p:cNvGraphicFramePr/>
          <p:nvPr>
            <p:extLst>
              <p:ext uri="{D42A27DB-BD31-4B8C-83A1-F6EECF244321}">
                <p14:modId xmlns:p14="http://schemas.microsoft.com/office/powerpoint/2010/main" val="2236713383"/>
              </p:ext>
            </p:extLst>
          </p:nvPr>
        </p:nvGraphicFramePr>
        <p:xfrm>
          <a:off x="2495600" y="845972"/>
          <a:ext cx="7704856" cy="5460522"/>
        </p:xfrm>
        <a:graphic>
          <a:graphicData uri="http://schemas.openxmlformats.org/drawingml/2006/table">
            <a:tbl>
              <a:tblPr>
                <a:noFill/>
              </a:tblPr>
              <a:tblGrid>
                <a:gridCol w="2363992"/>
                <a:gridCol w="5340864"/>
              </a:tblGrid>
              <a:tr h="274774">
                <a:tc>
                  <a:txBody>
                    <a:bodyPr/>
                    <a:lstStyle/>
                    <a:p>
                      <a:pPr marL="0" marR="0" lvl="0" indent="0" algn="ctr" rtl="0">
                        <a:lnSpc>
                          <a:spcPct val="115000"/>
                        </a:lnSpc>
                        <a:spcBef>
                          <a:spcPts val="0"/>
                        </a:spcBef>
                        <a:spcAft>
                          <a:spcPts val="0"/>
                        </a:spcAft>
                        <a:buNone/>
                      </a:pPr>
                      <a:r>
                        <a:rPr lang="en-US" sz="1600" b="1" dirty="0">
                          <a:solidFill>
                            <a:srgbClr val="000000"/>
                          </a:solidFill>
                          <a:latin typeface="Calibri"/>
                          <a:ea typeface="Calibri"/>
                          <a:cs typeface="Calibri"/>
                          <a:sym typeface="Calibri"/>
                        </a:rPr>
                        <a:t>File</a:t>
                      </a:r>
                    </a:p>
                  </a:txBody>
                  <a:tcPr marL="63100" marR="6310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E5E5E5"/>
                    </a:solidFill>
                  </a:tcPr>
                </a:tc>
                <a:tc>
                  <a:txBody>
                    <a:bodyPr/>
                    <a:lstStyle/>
                    <a:p>
                      <a:pPr marL="0" marR="0" lvl="0" indent="0" algn="ctr" rtl="0">
                        <a:lnSpc>
                          <a:spcPct val="115000"/>
                        </a:lnSpc>
                        <a:spcBef>
                          <a:spcPts val="0"/>
                        </a:spcBef>
                        <a:spcAft>
                          <a:spcPts val="0"/>
                        </a:spcAft>
                        <a:buNone/>
                      </a:pPr>
                      <a:r>
                        <a:rPr lang="en-US" sz="1600" b="1" dirty="0">
                          <a:solidFill>
                            <a:srgbClr val="000000"/>
                          </a:solidFill>
                          <a:latin typeface="Calibri"/>
                          <a:ea typeface="Calibri"/>
                          <a:cs typeface="Calibri"/>
                          <a:sym typeface="Calibri"/>
                        </a:rPr>
                        <a:t>Device</a:t>
                      </a:r>
                    </a:p>
                  </a:txBody>
                  <a:tcPr marL="63100" marR="6310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E5E5E5"/>
                    </a:solidFill>
                  </a:tcPr>
                </a:tc>
              </a:tr>
              <a:tr h="274385">
                <a:tc>
                  <a:txBody>
                    <a:bodyPr/>
                    <a:lstStyle/>
                    <a:p>
                      <a:pPr marL="0" marR="0" lvl="0" indent="0" algn="ctr" rtl="0">
                        <a:lnSpc>
                          <a:spcPct val="115000"/>
                        </a:lnSpc>
                        <a:spcBef>
                          <a:spcPts val="0"/>
                        </a:spcBef>
                        <a:spcAft>
                          <a:spcPts val="0"/>
                        </a:spcAft>
                        <a:buNone/>
                      </a:pPr>
                      <a:r>
                        <a:rPr lang="en-US" sz="1600">
                          <a:solidFill>
                            <a:srgbClr val="000000"/>
                          </a:solidFill>
                          <a:latin typeface="Arial"/>
                          <a:ea typeface="Arial"/>
                          <a:cs typeface="Arial"/>
                          <a:sym typeface="Arial"/>
                        </a:rPr>
                        <a:t>/dev/fd0</a:t>
                      </a:r>
                    </a:p>
                  </a:txBody>
                  <a:tcPr marL="63100" marR="63100" marT="0" marB="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None/>
                      </a:pPr>
                      <a:r>
                        <a:rPr lang="en-US" sz="1600">
                          <a:solidFill>
                            <a:srgbClr val="000000"/>
                          </a:solidFill>
                          <a:latin typeface="Arial"/>
                          <a:ea typeface="Arial"/>
                          <a:cs typeface="Arial"/>
                          <a:sym typeface="Arial"/>
                        </a:rPr>
                        <a:t>Floppy disk</a:t>
                      </a:r>
                    </a:p>
                  </a:txBody>
                  <a:tcPr marL="63100" marR="6310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274385">
                <a:tc>
                  <a:txBody>
                    <a:bodyPr/>
                    <a:lstStyle/>
                    <a:p>
                      <a:pPr marL="0" marR="0" lvl="0" indent="0" algn="ctr" rtl="0">
                        <a:lnSpc>
                          <a:spcPct val="115000"/>
                        </a:lnSpc>
                        <a:spcBef>
                          <a:spcPts val="0"/>
                        </a:spcBef>
                        <a:spcAft>
                          <a:spcPts val="0"/>
                        </a:spcAft>
                        <a:buNone/>
                      </a:pPr>
                      <a:r>
                        <a:rPr lang="en-US" sz="1600">
                          <a:solidFill>
                            <a:srgbClr val="000000"/>
                          </a:solidFill>
                          <a:latin typeface="Arial"/>
                          <a:ea typeface="Arial"/>
                          <a:cs typeface="Arial"/>
                          <a:sym typeface="Arial"/>
                        </a:rPr>
                        <a:t>/dev/hda0</a:t>
                      </a:r>
                    </a:p>
                  </a:txBody>
                  <a:tcPr marL="63100" marR="63100" marT="0" marB="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None/>
                      </a:pPr>
                      <a:r>
                        <a:rPr lang="en-US" sz="1600">
                          <a:solidFill>
                            <a:srgbClr val="000000"/>
                          </a:solidFill>
                          <a:latin typeface="Arial"/>
                          <a:ea typeface="Arial"/>
                          <a:cs typeface="Arial"/>
                          <a:sym typeface="Arial"/>
                        </a:rPr>
                        <a:t>IDE Hard drive 1, partition 0</a:t>
                      </a:r>
                    </a:p>
                  </a:txBody>
                  <a:tcPr marL="63100" marR="6310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274385">
                <a:tc>
                  <a:txBody>
                    <a:bodyPr/>
                    <a:lstStyle/>
                    <a:p>
                      <a:pPr marL="0" marR="0" lvl="0" indent="0" algn="ctr" rtl="0">
                        <a:lnSpc>
                          <a:spcPct val="115000"/>
                        </a:lnSpc>
                        <a:spcBef>
                          <a:spcPts val="0"/>
                        </a:spcBef>
                        <a:spcAft>
                          <a:spcPts val="0"/>
                        </a:spcAft>
                        <a:buNone/>
                      </a:pPr>
                      <a:r>
                        <a:rPr lang="en-US" sz="1600">
                          <a:solidFill>
                            <a:srgbClr val="000000"/>
                          </a:solidFill>
                          <a:latin typeface="Arial"/>
                          <a:ea typeface="Arial"/>
                          <a:cs typeface="Arial"/>
                          <a:sym typeface="Arial"/>
                        </a:rPr>
                        <a:t>/dev/hdb3</a:t>
                      </a:r>
                    </a:p>
                  </a:txBody>
                  <a:tcPr marL="63100" marR="63100" marT="0" marB="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None/>
                      </a:pPr>
                      <a:r>
                        <a:rPr lang="en-US" sz="1600">
                          <a:solidFill>
                            <a:srgbClr val="000000"/>
                          </a:solidFill>
                          <a:latin typeface="Arial"/>
                          <a:ea typeface="Arial"/>
                          <a:cs typeface="Arial"/>
                          <a:sym typeface="Arial"/>
                        </a:rPr>
                        <a:t>IDE Hard drive 2, partition 3</a:t>
                      </a:r>
                    </a:p>
                  </a:txBody>
                  <a:tcPr marL="63100" marR="6310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274385">
                <a:tc>
                  <a:txBody>
                    <a:bodyPr/>
                    <a:lstStyle/>
                    <a:p>
                      <a:pPr marL="0" marR="0" lvl="0" indent="0" algn="ctr" rtl="0">
                        <a:lnSpc>
                          <a:spcPct val="115000"/>
                        </a:lnSpc>
                        <a:spcBef>
                          <a:spcPts val="0"/>
                        </a:spcBef>
                        <a:spcAft>
                          <a:spcPts val="0"/>
                        </a:spcAft>
                        <a:buNone/>
                      </a:pPr>
                      <a:r>
                        <a:rPr lang="en-US" sz="1600">
                          <a:solidFill>
                            <a:srgbClr val="000000"/>
                          </a:solidFill>
                          <a:latin typeface="Arial"/>
                          <a:ea typeface="Arial"/>
                          <a:cs typeface="Arial"/>
                          <a:sym typeface="Arial"/>
                        </a:rPr>
                        <a:t>/dev/sda</a:t>
                      </a:r>
                    </a:p>
                  </a:txBody>
                  <a:tcPr marL="63100" marR="63100" marT="0" marB="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None/>
                      </a:pPr>
                      <a:r>
                        <a:rPr lang="en-US" sz="1600">
                          <a:solidFill>
                            <a:srgbClr val="000000"/>
                          </a:solidFill>
                          <a:latin typeface="Arial"/>
                          <a:ea typeface="Arial"/>
                          <a:cs typeface="Arial"/>
                          <a:sym typeface="Arial"/>
                        </a:rPr>
                        <a:t>First SCSI hard drive</a:t>
                      </a:r>
                    </a:p>
                  </a:txBody>
                  <a:tcPr marL="63100" marR="6310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1087207">
                <a:tc>
                  <a:txBody>
                    <a:bodyPr/>
                    <a:lstStyle/>
                    <a:p>
                      <a:pPr marL="0" marR="0" lvl="0" indent="0" algn="ctr" rtl="0">
                        <a:lnSpc>
                          <a:spcPct val="115000"/>
                        </a:lnSpc>
                        <a:spcBef>
                          <a:spcPts val="0"/>
                        </a:spcBef>
                        <a:spcAft>
                          <a:spcPts val="0"/>
                        </a:spcAft>
                        <a:buNone/>
                      </a:pPr>
                      <a:r>
                        <a:rPr lang="en-US" sz="1600" dirty="0">
                          <a:solidFill>
                            <a:srgbClr val="000000"/>
                          </a:solidFill>
                          <a:latin typeface="Arial"/>
                          <a:ea typeface="Arial"/>
                          <a:cs typeface="Arial"/>
                          <a:sym typeface="Arial"/>
                        </a:rPr>
                        <a:t>/</a:t>
                      </a:r>
                      <a:r>
                        <a:rPr lang="en-US" sz="1600" dirty="0" smtClean="0">
                          <a:solidFill>
                            <a:srgbClr val="000000"/>
                          </a:solidFill>
                          <a:latin typeface="Arial"/>
                          <a:ea typeface="Arial"/>
                          <a:cs typeface="Arial"/>
                          <a:sym typeface="Arial"/>
                        </a:rPr>
                        <a:t>dev/</a:t>
                      </a:r>
                      <a:r>
                        <a:rPr lang="en-US" sz="1600" dirty="0" err="1" smtClean="0">
                          <a:solidFill>
                            <a:srgbClr val="000000"/>
                          </a:solidFill>
                          <a:latin typeface="Arial"/>
                          <a:ea typeface="Arial"/>
                          <a:cs typeface="Arial"/>
                          <a:sym typeface="Arial"/>
                        </a:rPr>
                        <a:t>cdrom</a:t>
                      </a:r>
                      <a:endParaRPr lang="en-US" sz="1600" dirty="0">
                        <a:solidFill>
                          <a:srgbClr val="000000"/>
                        </a:solidFill>
                        <a:latin typeface="Arial"/>
                        <a:ea typeface="Arial"/>
                        <a:cs typeface="Arial"/>
                        <a:sym typeface="Arial"/>
                      </a:endParaRPr>
                    </a:p>
                  </a:txBody>
                  <a:tcPr marL="63100" marR="63100" marT="0" marB="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None/>
                      </a:pPr>
                      <a:r>
                        <a:rPr lang="en-US" sz="1600" dirty="0">
                          <a:solidFill>
                            <a:srgbClr val="000000"/>
                          </a:solidFill>
                          <a:latin typeface="Arial"/>
                          <a:ea typeface="Arial"/>
                          <a:cs typeface="Arial"/>
                          <a:sym typeface="Arial"/>
                        </a:rPr>
                        <a:t>CD ROM drive This device may be on the secondary controller as a </a:t>
                      </a:r>
                      <a:r>
                        <a:rPr lang="en-US" sz="1600" dirty="0" smtClean="0">
                          <a:solidFill>
                            <a:srgbClr val="000000"/>
                          </a:solidFill>
                          <a:latin typeface="Arial"/>
                          <a:ea typeface="Arial"/>
                          <a:cs typeface="Arial"/>
                          <a:sym typeface="Arial"/>
                        </a:rPr>
                        <a:t>master </a:t>
                      </a:r>
                      <a:r>
                        <a:rPr lang="en-US" sz="1600" dirty="0">
                          <a:solidFill>
                            <a:srgbClr val="000000"/>
                          </a:solidFill>
                          <a:latin typeface="Arial"/>
                          <a:ea typeface="Arial"/>
                          <a:cs typeface="Arial"/>
                          <a:sym typeface="Arial"/>
                        </a:rPr>
                        <a:t>(/dev/</a:t>
                      </a:r>
                      <a:r>
                        <a:rPr lang="en-US" sz="1600" dirty="0" err="1">
                          <a:solidFill>
                            <a:srgbClr val="000000"/>
                          </a:solidFill>
                          <a:latin typeface="Arial"/>
                          <a:ea typeface="Arial"/>
                          <a:cs typeface="Arial"/>
                          <a:sym typeface="Arial"/>
                        </a:rPr>
                        <a:t>hdc</a:t>
                      </a:r>
                      <a:r>
                        <a:rPr lang="en-US" sz="1600" dirty="0">
                          <a:solidFill>
                            <a:srgbClr val="000000"/>
                          </a:solidFill>
                          <a:latin typeface="Arial"/>
                          <a:ea typeface="Arial"/>
                          <a:cs typeface="Arial"/>
                          <a:sym typeface="Arial"/>
                        </a:rPr>
                        <a:t>) or slave (/dev/</a:t>
                      </a:r>
                      <a:r>
                        <a:rPr lang="en-US" sz="1600" dirty="0" err="1">
                          <a:solidFill>
                            <a:srgbClr val="000000"/>
                          </a:solidFill>
                          <a:latin typeface="Arial"/>
                          <a:ea typeface="Arial"/>
                          <a:cs typeface="Arial"/>
                          <a:sym typeface="Arial"/>
                        </a:rPr>
                        <a:t>hdd</a:t>
                      </a:r>
                      <a:r>
                        <a:rPr lang="en-US" sz="1600" dirty="0">
                          <a:solidFill>
                            <a:srgbClr val="000000"/>
                          </a:solidFill>
                          <a:latin typeface="Arial"/>
                          <a:ea typeface="Arial"/>
                          <a:cs typeface="Arial"/>
                          <a:sym typeface="Arial"/>
                        </a:rPr>
                        <a:t>). </a:t>
                      </a:r>
                    </a:p>
                  </a:txBody>
                  <a:tcPr marL="63100" marR="6310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1569155">
                <a:tc>
                  <a:txBody>
                    <a:bodyPr/>
                    <a:lstStyle/>
                    <a:p>
                      <a:pPr marL="0" marR="0" lvl="0" indent="0" algn="ctr" rtl="0">
                        <a:lnSpc>
                          <a:spcPct val="115000"/>
                        </a:lnSpc>
                        <a:spcBef>
                          <a:spcPts val="0"/>
                        </a:spcBef>
                        <a:spcAft>
                          <a:spcPts val="0"/>
                        </a:spcAft>
                        <a:buNone/>
                      </a:pPr>
                      <a:r>
                        <a:rPr lang="en-US" sz="1600" dirty="0">
                          <a:solidFill>
                            <a:srgbClr val="000000"/>
                          </a:solidFill>
                          <a:latin typeface="Arial"/>
                          <a:ea typeface="Arial"/>
                          <a:cs typeface="Arial"/>
                          <a:sym typeface="Arial"/>
                        </a:rPr>
                        <a:t>/dev/mouse</a:t>
                      </a:r>
                    </a:p>
                  </a:txBody>
                  <a:tcPr marL="63100" marR="63100" marT="0" marB="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None/>
                      </a:pPr>
                      <a:r>
                        <a:rPr lang="en-US" sz="1600" dirty="0">
                          <a:solidFill>
                            <a:srgbClr val="000000"/>
                          </a:solidFill>
                          <a:latin typeface="Arial"/>
                          <a:ea typeface="Arial"/>
                          <a:cs typeface="Arial"/>
                          <a:sym typeface="Arial"/>
                        </a:rPr>
                        <a:t>May be a pointer to /</a:t>
                      </a:r>
                      <a:r>
                        <a:rPr lang="en-US" sz="1600" dirty="0" smtClean="0">
                          <a:solidFill>
                            <a:srgbClr val="000000"/>
                          </a:solidFill>
                          <a:latin typeface="Arial"/>
                          <a:ea typeface="Arial"/>
                          <a:cs typeface="Arial"/>
                          <a:sym typeface="Arial"/>
                        </a:rPr>
                        <a:t>dev/</a:t>
                      </a:r>
                      <a:r>
                        <a:rPr lang="en-US" sz="1600" dirty="0" err="1" smtClean="0">
                          <a:solidFill>
                            <a:srgbClr val="000000"/>
                          </a:solidFill>
                          <a:latin typeface="Arial"/>
                          <a:ea typeface="Arial"/>
                          <a:cs typeface="Arial"/>
                          <a:sym typeface="Arial"/>
                        </a:rPr>
                        <a:t>psaux</a:t>
                      </a:r>
                      <a:r>
                        <a:rPr lang="en-US" sz="1600" dirty="0" smtClean="0">
                          <a:solidFill>
                            <a:srgbClr val="000000"/>
                          </a:solidFill>
                          <a:latin typeface="Arial"/>
                          <a:ea typeface="Arial"/>
                          <a:cs typeface="Arial"/>
                          <a:sym typeface="Arial"/>
                        </a:rPr>
                        <a:t> </a:t>
                      </a:r>
                      <a:r>
                        <a:rPr lang="en-US" sz="1600" dirty="0">
                          <a:solidFill>
                            <a:srgbClr val="000000"/>
                          </a:solidFill>
                          <a:latin typeface="Arial"/>
                          <a:ea typeface="Arial"/>
                          <a:cs typeface="Arial"/>
                          <a:sym typeface="Arial"/>
                        </a:rPr>
                        <a:t>which is the ps2 device or /dev/</a:t>
                      </a:r>
                      <a:r>
                        <a:rPr lang="en-US" sz="1600" dirty="0" err="1">
                          <a:solidFill>
                            <a:srgbClr val="000000"/>
                          </a:solidFill>
                          <a:latin typeface="Arial"/>
                          <a:ea typeface="Arial"/>
                          <a:cs typeface="Arial"/>
                          <a:sym typeface="Arial"/>
                        </a:rPr>
                        <a:t>cua</a:t>
                      </a:r>
                      <a:r>
                        <a:rPr lang="en-US" sz="1600" dirty="0">
                          <a:solidFill>
                            <a:srgbClr val="000000"/>
                          </a:solidFill>
                          <a:latin typeface="Arial"/>
                          <a:ea typeface="Arial"/>
                          <a:cs typeface="Arial"/>
                          <a:sym typeface="Arial"/>
                        </a:rPr>
                        <a:t> which is a serial device or /dev/ttyS0</a:t>
                      </a:r>
                    </a:p>
                  </a:txBody>
                  <a:tcPr marL="63100" marR="6310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274385">
                <a:tc gridSpan="2">
                  <a:txBody>
                    <a:bodyPr/>
                    <a:lstStyle/>
                    <a:p>
                      <a:pPr marL="0" marR="0" lvl="0" indent="0" algn="ctr" rtl="0">
                        <a:lnSpc>
                          <a:spcPct val="115000"/>
                        </a:lnSpc>
                        <a:spcBef>
                          <a:spcPts val="0"/>
                        </a:spcBef>
                        <a:spcAft>
                          <a:spcPts val="0"/>
                        </a:spcAft>
                        <a:buNone/>
                      </a:pPr>
                      <a:r>
                        <a:rPr lang="en-US" sz="1600" b="1" dirty="0">
                          <a:latin typeface="Arial"/>
                          <a:ea typeface="Arial"/>
                          <a:cs typeface="Arial"/>
                          <a:sym typeface="Arial"/>
                        </a:rPr>
                        <a:t>Disk Drives</a:t>
                      </a:r>
                    </a:p>
                  </a:txBody>
                  <a:tcPr marL="63100" marR="63100" marT="0" marB="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E5E5E5"/>
                    </a:solidFill>
                  </a:tcPr>
                </a:tc>
                <a:tc hMerge="1">
                  <a:txBody>
                    <a:bodyPr/>
                    <a:lstStyle/>
                    <a:p>
                      <a:endParaRPr lang="en-US"/>
                    </a:p>
                  </a:txBody>
                  <a:tcPr/>
                </a:tc>
              </a:tr>
              <a:tr h="274385">
                <a:tc>
                  <a:txBody>
                    <a:bodyPr/>
                    <a:lstStyle/>
                    <a:p>
                      <a:pPr marL="0" marR="0" lvl="0" indent="0" algn="ctr" rtl="0">
                        <a:lnSpc>
                          <a:spcPct val="115000"/>
                        </a:lnSpc>
                        <a:spcBef>
                          <a:spcPts val="0"/>
                        </a:spcBef>
                        <a:spcAft>
                          <a:spcPts val="0"/>
                        </a:spcAft>
                        <a:buNone/>
                      </a:pPr>
                      <a:r>
                        <a:rPr lang="en-US" sz="1600" dirty="0">
                          <a:solidFill>
                            <a:srgbClr val="000000"/>
                          </a:solidFill>
                          <a:latin typeface="Arial"/>
                          <a:ea typeface="Arial"/>
                          <a:cs typeface="Arial"/>
                          <a:sym typeface="Arial"/>
                        </a:rPr>
                        <a:t>/dev/</a:t>
                      </a:r>
                      <a:r>
                        <a:rPr lang="en-US" sz="1600" dirty="0" err="1">
                          <a:solidFill>
                            <a:srgbClr val="000000"/>
                          </a:solidFill>
                          <a:latin typeface="Arial"/>
                          <a:ea typeface="Arial"/>
                          <a:cs typeface="Arial"/>
                          <a:sym typeface="Arial"/>
                        </a:rPr>
                        <a:t>hda</a:t>
                      </a:r>
                      <a:endParaRPr lang="en-US" sz="1600" dirty="0">
                        <a:solidFill>
                          <a:srgbClr val="000000"/>
                        </a:solidFill>
                        <a:latin typeface="Arial"/>
                        <a:ea typeface="Arial"/>
                        <a:cs typeface="Arial"/>
                        <a:sym typeface="Arial"/>
                      </a:endParaRPr>
                    </a:p>
                  </a:txBody>
                  <a:tcPr marL="63100" marR="6310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None/>
                      </a:pPr>
                      <a:r>
                        <a:rPr lang="en-US" sz="1600">
                          <a:solidFill>
                            <a:srgbClr val="000000"/>
                          </a:solidFill>
                          <a:latin typeface="Arial"/>
                          <a:ea typeface="Arial"/>
                          <a:cs typeface="Arial"/>
                          <a:sym typeface="Arial"/>
                        </a:rPr>
                        <a:t>primary IDE master</a:t>
                      </a:r>
                    </a:p>
                  </a:txBody>
                  <a:tcPr marL="63100" marR="6310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274385">
                <a:tc>
                  <a:txBody>
                    <a:bodyPr/>
                    <a:lstStyle/>
                    <a:p>
                      <a:pPr marL="0" marR="0" lvl="0" indent="0" algn="ctr" rtl="0">
                        <a:lnSpc>
                          <a:spcPct val="115000"/>
                        </a:lnSpc>
                        <a:spcBef>
                          <a:spcPts val="0"/>
                        </a:spcBef>
                        <a:spcAft>
                          <a:spcPts val="0"/>
                        </a:spcAft>
                        <a:buNone/>
                      </a:pPr>
                      <a:r>
                        <a:rPr lang="en-US" sz="1600">
                          <a:solidFill>
                            <a:srgbClr val="000000"/>
                          </a:solidFill>
                          <a:latin typeface="Arial"/>
                          <a:ea typeface="Arial"/>
                          <a:cs typeface="Arial"/>
                          <a:sym typeface="Arial"/>
                        </a:rPr>
                        <a:t>/dev/hdb</a:t>
                      </a:r>
                    </a:p>
                  </a:txBody>
                  <a:tcPr marL="63100" marR="6310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None/>
                      </a:pPr>
                      <a:r>
                        <a:rPr lang="en-US" sz="1600" dirty="0">
                          <a:solidFill>
                            <a:srgbClr val="000000"/>
                          </a:solidFill>
                          <a:latin typeface="Arial"/>
                          <a:ea typeface="Arial"/>
                          <a:cs typeface="Arial"/>
                          <a:sym typeface="Arial"/>
                        </a:rPr>
                        <a:t>primary IDE slave</a:t>
                      </a:r>
                    </a:p>
                  </a:txBody>
                  <a:tcPr marL="63100" marR="6310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274385">
                <a:tc>
                  <a:txBody>
                    <a:bodyPr/>
                    <a:lstStyle/>
                    <a:p>
                      <a:pPr marL="0" marR="0" lvl="0" indent="0" algn="ctr" rtl="0">
                        <a:lnSpc>
                          <a:spcPct val="115000"/>
                        </a:lnSpc>
                        <a:spcBef>
                          <a:spcPts val="0"/>
                        </a:spcBef>
                        <a:spcAft>
                          <a:spcPts val="0"/>
                        </a:spcAft>
                        <a:buNone/>
                      </a:pPr>
                      <a:r>
                        <a:rPr lang="en-US" sz="1600">
                          <a:solidFill>
                            <a:srgbClr val="000000"/>
                          </a:solidFill>
                          <a:latin typeface="Arial"/>
                          <a:ea typeface="Arial"/>
                          <a:cs typeface="Arial"/>
                          <a:sym typeface="Arial"/>
                        </a:rPr>
                        <a:t>/dev/hdc</a:t>
                      </a:r>
                    </a:p>
                  </a:txBody>
                  <a:tcPr marL="63100" marR="6310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None/>
                      </a:pPr>
                      <a:r>
                        <a:rPr lang="en-US" sz="1600">
                          <a:solidFill>
                            <a:srgbClr val="000000"/>
                          </a:solidFill>
                          <a:latin typeface="Arial"/>
                          <a:ea typeface="Arial"/>
                          <a:cs typeface="Arial"/>
                          <a:sym typeface="Arial"/>
                        </a:rPr>
                        <a:t>secondary IDE master</a:t>
                      </a:r>
                    </a:p>
                  </a:txBody>
                  <a:tcPr marL="63100" marR="6310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274385">
                <a:tc>
                  <a:txBody>
                    <a:bodyPr/>
                    <a:lstStyle/>
                    <a:p>
                      <a:pPr marL="0" marR="0" lvl="0" indent="0" algn="ctr" rtl="0">
                        <a:lnSpc>
                          <a:spcPct val="115000"/>
                        </a:lnSpc>
                        <a:spcBef>
                          <a:spcPts val="0"/>
                        </a:spcBef>
                        <a:spcAft>
                          <a:spcPts val="0"/>
                        </a:spcAft>
                        <a:buNone/>
                      </a:pPr>
                      <a:r>
                        <a:rPr lang="en-US" sz="1600" dirty="0">
                          <a:solidFill>
                            <a:srgbClr val="000000"/>
                          </a:solidFill>
                          <a:latin typeface="Arial"/>
                          <a:ea typeface="Arial"/>
                          <a:cs typeface="Arial"/>
                          <a:sym typeface="Arial"/>
                        </a:rPr>
                        <a:t>/dev/</a:t>
                      </a:r>
                      <a:r>
                        <a:rPr lang="en-US" sz="1600" dirty="0" err="1">
                          <a:solidFill>
                            <a:srgbClr val="000000"/>
                          </a:solidFill>
                          <a:latin typeface="Arial"/>
                          <a:ea typeface="Arial"/>
                          <a:cs typeface="Arial"/>
                          <a:sym typeface="Arial"/>
                        </a:rPr>
                        <a:t>hdd</a:t>
                      </a:r>
                      <a:endParaRPr lang="en-US" sz="1600" dirty="0">
                        <a:solidFill>
                          <a:srgbClr val="000000"/>
                        </a:solidFill>
                        <a:latin typeface="Arial"/>
                        <a:ea typeface="Arial"/>
                        <a:cs typeface="Arial"/>
                        <a:sym typeface="Arial"/>
                      </a:endParaRPr>
                    </a:p>
                  </a:txBody>
                  <a:tcPr marL="63100" marR="6310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15000"/>
                        </a:lnSpc>
                        <a:spcBef>
                          <a:spcPts val="0"/>
                        </a:spcBef>
                        <a:spcAft>
                          <a:spcPts val="0"/>
                        </a:spcAft>
                        <a:buNone/>
                      </a:pPr>
                      <a:r>
                        <a:rPr lang="en-US" sz="1600" dirty="0">
                          <a:solidFill>
                            <a:srgbClr val="000000"/>
                          </a:solidFill>
                          <a:latin typeface="Arial"/>
                          <a:ea typeface="Arial"/>
                          <a:cs typeface="Arial"/>
                          <a:sym typeface="Arial"/>
                        </a:rPr>
                        <a:t>secondary IDE slave</a:t>
                      </a:r>
                    </a:p>
                  </a:txBody>
                  <a:tcPr marL="63100" marR="63100" marT="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
        <p:nvSpPr>
          <p:cNvPr id="671" name="Shape 671"/>
          <p:cNvSpPr/>
          <p:nvPr/>
        </p:nvSpPr>
        <p:spPr>
          <a:xfrm>
            <a:off x="407368" y="188640"/>
            <a:ext cx="7992900" cy="36930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2400" dirty="0">
                <a:solidFill>
                  <a:srgbClr val="263147"/>
                </a:solidFill>
                <a:latin typeface="Arial"/>
                <a:ea typeface="Arial"/>
                <a:cs typeface="Arial"/>
                <a:sym typeface="Arial"/>
              </a:rPr>
              <a:t>In Linux all devices were considered as files</a:t>
            </a:r>
          </a:p>
        </p:txBody>
      </p:sp>
    </p:spTree>
    <p:extLst>
      <p:ext uri="{BB962C8B-B14F-4D97-AF65-F5344CB8AC3E}">
        <p14:creationId xmlns:p14="http://schemas.microsoft.com/office/powerpoint/2010/main" val="13852971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a:spLocks noGrp="1"/>
          </p:cNvSpPr>
          <p:nvPr>
            <p:ph type="body" idx="4294967295"/>
          </p:nvPr>
        </p:nvSpPr>
        <p:spPr>
          <a:xfrm>
            <a:off x="3215680" y="116632"/>
            <a:ext cx="6408712" cy="742950"/>
          </a:xfrm>
          <a:prstGeom prst="rect">
            <a:avLst/>
          </a:prstGeom>
        </p:spPr>
        <p:txBody>
          <a:bodyPr wrap="square" lIns="121900" tIns="121900" rIns="121900" bIns="121900" anchor="b" anchorCtr="0">
            <a:noAutofit/>
          </a:bodyPr>
          <a:lstStyle/>
          <a:p>
            <a:pPr marL="0" lvl="0" indent="0">
              <a:spcBef>
                <a:spcPts val="0"/>
              </a:spcBef>
              <a:buNone/>
            </a:pPr>
            <a:r>
              <a:rPr lang="en-US" sz="3200" dirty="0">
                <a:solidFill>
                  <a:srgbClr val="00B0F0"/>
                </a:solidFill>
              </a:rPr>
              <a:t>PROCESS MANAGEMENT</a:t>
            </a:r>
          </a:p>
        </p:txBody>
      </p:sp>
      <p:sp>
        <p:nvSpPr>
          <p:cNvPr id="636" name="Shape 636"/>
          <p:cNvSpPr txBox="1">
            <a:spLocks noGrp="1"/>
          </p:cNvSpPr>
          <p:nvPr>
            <p:ph type="body" idx="4294967295"/>
          </p:nvPr>
        </p:nvSpPr>
        <p:spPr>
          <a:xfrm>
            <a:off x="1127448" y="1124744"/>
            <a:ext cx="12036425" cy="4892675"/>
          </a:xfrm>
          <a:prstGeom prst="rect">
            <a:avLst/>
          </a:prstGeom>
        </p:spPr>
        <p:txBody>
          <a:bodyPr wrap="square" lIns="121900" tIns="121900" rIns="121900" bIns="121900" anchor="t" anchorCtr="0">
            <a:noAutofit/>
          </a:bodyPr>
          <a:lstStyle/>
          <a:p>
            <a:r>
              <a:rPr lang="en-US" sz="2800" dirty="0">
                <a:latin typeface="Times New Roman" panose="02020603050405020304" pitchFamily="18" charset="0"/>
                <a:cs typeface="Times New Roman" panose="02020603050405020304" pitchFamily="18" charset="0"/>
              </a:rPr>
              <a:t>S</a:t>
            </a:r>
            <a:r>
              <a:rPr lang="en-US" sz="2800" dirty="0" smtClean="0">
                <a:latin typeface="Times New Roman" panose="02020603050405020304" pitchFamily="18" charset="0"/>
                <a:cs typeface="Times New Roman" panose="02020603050405020304" pitchFamily="18" charset="0"/>
              </a:rPr>
              <a:t>cheduling:</a:t>
            </a:r>
          </a:p>
          <a:p>
            <a:r>
              <a:rPr lang="en-US" sz="2000" dirty="0" smtClean="0">
                <a:latin typeface="Times New Roman" panose="02020603050405020304" pitchFamily="18" charset="0"/>
                <a:cs typeface="Times New Roman" panose="02020603050405020304" pitchFamily="18" charset="0"/>
              </a:rPr>
              <a:t>       Key </a:t>
            </a:r>
            <a:r>
              <a:rPr lang="en-US" sz="2000" dirty="0">
                <a:latin typeface="Times New Roman" panose="02020603050405020304" pitchFamily="18" charset="0"/>
                <a:cs typeface="Times New Roman" panose="02020603050405020304" pitchFamily="18" charset="0"/>
              </a:rPr>
              <a:t>to multiprogramming is scheduling. </a:t>
            </a:r>
            <a:endParaRPr lang="en-US" sz="2000" dirty="0" smtClean="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Different </a:t>
            </a:r>
            <a:r>
              <a:rPr lang="en-US" sz="2000" dirty="0">
                <a:latin typeface="Times New Roman" panose="02020603050405020304" pitchFamily="18" charset="0"/>
                <a:cs typeface="Times New Roman" panose="02020603050405020304" pitchFamily="18" charset="0"/>
              </a:rPr>
              <a:t>CPU scheduling algorithm have different properties.</a:t>
            </a:r>
          </a:p>
          <a:p>
            <a:endParaRPr lang="en-US" sz="20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Functions of scheduling</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1033463" lvl="3" indent="-342900">
              <a:lnSpc>
                <a:spcPct val="150000"/>
              </a:lnSpc>
              <a:buFont typeface="Wingdings" panose="05000000000000000000" pitchFamily="2" charset="2"/>
              <a:buChar char="Ø"/>
            </a:pPr>
            <a:r>
              <a:rPr lang="en-US" sz="2000" dirty="0" smtClean="0">
                <a:solidFill>
                  <a:srgbClr val="000000"/>
                </a:solidFill>
                <a:latin typeface="Times New Roman" panose="02020603050405020304" pitchFamily="18" charset="0"/>
                <a:ea typeface="Times New Roman"/>
                <a:cs typeface="Times New Roman" panose="02020603050405020304" pitchFamily="18" charset="0"/>
                <a:sym typeface="Times New Roman"/>
              </a:rPr>
              <a:t>CPU utilization</a:t>
            </a:r>
          </a:p>
          <a:p>
            <a:pPr marL="1033463" lvl="3" indent="-342900">
              <a:lnSpc>
                <a:spcPct val="150000"/>
              </a:lnSpc>
              <a:buFont typeface="Wingdings" panose="05000000000000000000" pitchFamily="2" charset="2"/>
              <a:buChar char="Ø"/>
            </a:pPr>
            <a:r>
              <a:rPr lang="en-US" sz="2000" dirty="0" smtClean="0">
                <a:solidFill>
                  <a:srgbClr val="000000"/>
                </a:solidFill>
                <a:latin typeface="Times New Roman" panose="02020603050405020304" pitchFamily="18" charset="0"/>
                <a:ea typeface="Times New Roman"/>
                <a:cs typeface="Times New Roman" panose="02020603050405020304" pitchFamily="18" charset="0"/>
                <a:sym typeface="Times New Roman"/>
              </a:rPr>
              <a:t>THROUGHPUT</a:t>
            </a:r>
          </a:p>
          <a:p>
            <a:pPr marL="1033463" lvl="3" indent="-342900">
              <a:lnSpc>
                <a:spcPct val="150000"/>
              </a:lnSpc>
              <a:buFont typeface="Wingdings" panose="05000000000000000000" pitchFamily="2" charset="2"/>
              <a:buChar char="Ø"/>
            </a:pPr>
            <a:r>
              <a:rPr lang="en-US" sz="2000" dirty="0" smtClean="0">
                <a:solidFill>
                  <a:srgbClr val="000000"/>
                </a:solidFill>
                <a:latin typeface="Times New Roman" panose="02020603050405020304" pitchFamily="18" charset="0"/>
                <a:ea typeface="Times New Roman"/>
                <a:cs typeface="Times New Roman" panose="02020603050405020304" pitchFamily="18" charset="0"/>
                <a:sym typeface="Times New Roman"/>
              </a:rPr>
              <a:t>TURNAROUND TIME</a:t>
            </a:r>
          </a:p>
          <a:p>
            <a:pPr marL="1033463" lvl="3" indent="-342900">
              <a:lnSpc>
                <a:spcPct val="150000"/>
              </a:lnSpc>
              <a:buFont typeface="Wingdings" panose="05000000000000000000" pitchFamily="2" charset="2"/>
              <a:buChar char="Ø"/>
            </a:pPr>
            <a:r>
              <a:rPr lang="en-US" sz="2000" dirty="0" smtClean="0">
                <a:solidFill>
                  <a:srgbClr val="000000"/>
                </a:solidFill>
                <a:latin typeface="Times New Roman" panose="02020603050405020304" pitchFamily="18" charset="0"/>
                <a:ea typeface="Times New Roman"/>
                <a:cs typeface="Times New Roman" panose="02020603050405020304" pitchFamily="18" charset="0"/>
                <a:sym typeface="Times New Roman"/>
              </a:rPr>
              <a:t>WAITING TIME</a:t>
            </a:r>
          </a:p>
          <a:p>
            <a:pPr marL="1033463" lvl="3" indent="-342900">
              <a:lnSpc>
                <a:spcPct val="150000"/>
              </a:lnSpc>
              <a:buFont typeface="Wingdings" panose="05000000000000000000" pitchFamily="2" charset="2"/>
              <a:buChar char="Ø"/>
            </a:pPr>
            <a:r>
              <a:rPr lang="en-US" sz="2000" dirty="0" smtClean="0">
                <a:solidFill>
                  <a:srgbClr val="000000"/>
                </a:solidFill>
                <a:latin typeface="Times New Roman" panose="02020603050405020304" pitchFamily="18" charset="0"/>
                <a:ea typeface="Times New Roman"/>
                <a:cs typeface="Times New Roman" panose="02020603050405020304" pitchFamily="18" charset="0"/>
                <a:sym typeface="Times New Roman"/>
              </a:rPr>
              <a:t>RESPONSE TIME</a:t>
            </a:r>
          </a:p>
          <a:p>
            <a:pPr marL="1033463" lvl="3" indent="-342900">
              <a:lnSpc>
                <a:spcPct val="150000"/>
              </a:lnSpc>
              <a:buFont typeface="Wingdings" panose="05000000000000000000" pitchFamily="2" charset="2"/>
              <a:buChar char="Ø"/>
            </a:pPr>
            <a:r>
              <a:rPr lang="en-US" sz="2000" dirty="0" smtClean="0">
                <a:solidFill>
                  <a:srgbClr val="000000"/>
                </a:solidFill>
                <a:latin typeface="Times New Roman" panose="02020603050405020304" pitchFamily="18" charset="0"/>
                <a:ea typeface="Times New Roman"/>
                <a:cs typeface="Times New Roman" panose="02020603050405020304" pitchFamily="18" charset="0"/>
                <a:sym typeface="Times New Roman"/>
              </a:rPr>
              <a:t>FAIRNESS</a:t>
            </a:r>
            <a:r>
              <a:rPr lang="en-US" sz="2000" dirty="0" smtClean="0">
                <a:solidFill>
                  <a:srgbClr val="000000"/>
                </a:solidFill>
                <a:latin typeface="Times New Roman" panose="02020603050405020304" pitchFamily="18" charset="0"/>
                <a:ea typeface="Times New Roman"/>
                <a:cs typeface="Times New Roman" panose="02020603050405020304" pitchFamily="18" charset="0"/>
                <a:sym typeface="Times New Roman"/>
              </a:rPr>
              <a:t>          </a:t>
            </a:r>
            <a:endParaRPr lang="en-US" sz="200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38408300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body" idx="4294967295"/>
          </p:nvPr>
        </p:nvSpPr>
        <p:spPr>
          <a:xfrm>
            <a:off x="767408" y="256253"/>
            <a:ext cx="5651500" cy="912812"/>
          </a:xfrm>
          <a:prstGeom prst="rect">
            <a:avLst/>
          </a:prstGeom>
        </p:spPr>
        <p:txBody>
          <a:bodyPr wrap="square" lIns="121900" tIns="121900" rIns="121900" bIns="121900" anchor="b" anchorCtr="0">
            <a:noAutofit/>
          </a:bodyPr>
          <a:lstStyle/>
          <a:p>
            <a:pPr marL="0" lvl="0" indent="0">
              <a:spcBef>
                <a:spcPts val="0"/>
              </a:spcBef>
              <a:buNone/>
            </a:pPr>
            <a:r>
              <a:rPr lang="en-US" sz="2800" dirty="0">
                <a:solidFill>
                  <a:srgbClr val="00B0F0"/>
                </a:solidFill>
                <a:latin typeface="Times New Roman"/>
                <a:ea typeface="Times New Roman"/>
                <a:cs typeface="Times New Roman"/>
                <a:sym typeface="Times New Roman"/>
              </a:rPr>
              <a:t>TYPES OF SCHEDULING</a:t>
            </a:r>
            <a:r>
              <a:rPr lang="en-US" sz="2800" dirty="0">
                <a:solidFill>
                  <a:srgbClr val="000000"/>
                </a:solidFill>
                <a:latin typeface="Times New Roman"/>
                <a:ea typeface="Times New Roman"/>
                <a:cs typeface="Times New Roman"/>
                <a:sym typeface="Times New Roman"/>
              </a:rPr>
              <a:t>:</a:t>
            </a:r>
          </a:p>
        </p:txBody>
      </p:sp>
      <p:sp>
        <p:nvSpPr>
          <p:cNvPr id="643" name="Shape 643"/>
          <p:cNvSpPr txBox="1">
            <a:spLocks noGrp="1"/>
          </p:cNvSpPr>
          <p:nvPr>
            <p:ph type="body" idx="4294967295"/>
          </p:nvPr>
        </p:nvSpPr>
        <p:spPr>
          <a:xfrm>
            <a:off x="5879976" y="3068960"/>
            <a:ext cx="9517063" cy="4849813"/>
          </a:xfrm>
          <a:prstGeom prst="rect">
            <a:avLst/>
          </a:prstGeom>
        </p:spPr>
        <p:txBody>
          <a:bodyPr wrap="square" lIns="121900" tIns="121900" rIns="121900" bIns="121900" anchor="t" anchorCtr="0">
            <a:noAutofit/>
          </a:bodyPr>
          <a:lstStyle/>
          <a:p>
            <a:pPr marL="0" lvl="0" indent="0">
              <a:spcBef>
                <a:spcPts val="0"/>
              </a:spcBef>
              <a:buNone/>
            </a:pPr>
            <a:r>
              <a:rPr lang="en-US" sz="2800" dirty="0" smtClean="0">
                <a:solidFill>
                  <a:srgbClr val="00B0F0"/>
                </a:solidFill>
                <a:latin typeface="Times New Roman"/>
                <a:ea typeface="Times New Roman"/>
                <a:cs typeface="Times New Roman"/>
                <a:sym typeface="Times New Roman"/>
              </a:rPr>
              <a:t>TYPES </a:t>
            </a:r>
            <a:r>
              <a:rPr lang="en-US" sz="2800" dirty="0">
                <a:solidFill>
                  <a:srgbClr val="00B0F0"/>
                </a:solidFill>
                <a:latin typeface="Times New Roman"/>
                <a:ea typeface="Times New Roman"/>
                <a:cs typeface="Times New Roman"/>
                <a:sym typeface="Times New Roman"/>
              </a:rPr>
              <a:t>OF PROCESSES</a:t>
            </a:r>
            <a:r>
              <a:rPr lang="en-US" sz="2800" dirty="0" smtClean="0">
                <a:solidFill>
                  <a:srgbClr val="00B0F0"/>
                </a:solidFill>
                <a:latin typeface="Times New Roman"/>
                <a:ea typeface="Times New Roman"/>
                <a:cs typeface="Times New Roman"/>
                <a:sym typeface="Times New Roman"/>
              </a:rPr>
              <a:t>:</a:t>
            </a:r>
            <a:endParaRPr lang="en-US" sz="4800" dirty="0">
              <a:solidFill>
                <a:srgbClr val="000000"/>
              </a:solidFill>
              <a:latin typeface="Times New Roman"/>
              <a:ea typeface="Times New Roman"/>
              <a:cs typeface="Times New Roman"/>
              <a:sym typeface="Times New Roman"/>
            </a:endParaRPr>
          </a:p>
          <a:p>
            <a:pPr marL="1147763" lvl="3" indent="-381000">
              <a:lnSpc>
                <a:spcPct val="150000"/>
              </a:lnSpc>
              <a:buClr>
                <a:srgbClr val="000000"/>
              </a:buClr>
              <a:buSzPts val="2400"/>
              <a:buFont typeface="Wingdings" panose="05000000000000000000" pitchFamily="2" charset="2"/>
              <a:buChar char="Ø"/>
            </a:pPr>
            <a:r>
              <a:rPr lang="en-US" sz="2400" dirty="0">
                <a:solidFill>
                  <a:srgbClr val="000000"/>
                </a:solidFill>
                <a:latin typeface="Times New Roman"/>
                <a:ea typeface="Times New Roman"/>
                <a:cs typeface="Times New Roman"/>
                <a:sym typeface="Times New Roman"/>
              </a:rPr>
              <a:t>Interactive process</a:t>
            </a:r>
          </a:p>
          <a:p>
            <a:pPr marL="1147763" lvl="3" indent="-381000">
              <a:lnSpc>
                <a:spcPct val="150000"/>
              </a:lnSpc>
              <a:spcAft>
                <a:spcPts val="0"/>
              </a:spcAft>
              <a:buClr>
                <a:srgbClr val="000000"/>
              </a:buClr>
              <a:buSzPts val="2400"/>
              <a:buFont typeface="Wingdings" panose="05000000000000000000" pitchFamily="2" charset="2"/>
              <a:buChar char="Ø"/>
            </a:pPr>
            <a:r>
              <a:rPr lang="en-US" sz="2400" dirty="0">
                <a:solidFill>
                  <a:srgbClr val="000000"/>
                </a:solidFill>
                <a:latin typeface="Times New Roman"/>
                <a:ea typeface="Times New Roman"/>
                <a:cs typeface="Times New Roman"/>
                <a:sym typeface="Times New Roman"/>
              </a:rPr>
              <a:t>Batch </a:t>
            </a:r>
            <a:r>
              <a:rPr lang="en-US" sz="2400" dirty="0" smtClean="0">
                <a:solidFill>
                  <a:srgbClr val="000000"/>
                </a:solidFill>
                <a:latin typeface="Times New Roman"/>
                <a:ea typeface="Times New Roman"/>
                <a:cs typeface="Times New Roman"/>
                <a:sym typeface="Times New Roman"/>
              </a:rPr>
              <a:t>process</a:t>
            </a:r>
            <a:endParaRPr lang="en-US" sz="2400" dirty="0">
              <a:solidFill>
                <a:srgbClr val="000000"/>
              </a:solidFill>
              <a:latin typeface="Times New Roman"/>
              <a:ea typeface="Times New Roman"/>
              <a:cs typeface="Times New Roman"/>
              <a:sym typeface="Times New Roman"/>
            </a:endParaRPr>
          </a:p>
          <a:p>
            <a:pPr marL="1147763" lvl="3" indent="-381000">
              <a:lnSpc>
                <a:spcPct val="150000"/>
              </a:lnSpc>
              <a:spcAft>
                <a:spcPts val="0"/>
              </a:spcAft>
              <a:buClr>
                <a:srgbClr val="000000"/>
              </a:buClr>
              <a:buSzPts val="2400"/>
              <a:buFont typeface="Wingdings" panose="05000000000000000000" pitchFamily="2" charset="2"/>
              <a:buChar char="Ø"/>
            </a:pPr>
            <a:r>
              <a:rPr lang="en-US" sz="2400" dirty="0" smtClean="0">
                <a:solidFill>
                  <a:srgbClr val="000000"/>
                </a:solidFill>
                <a:latin typeface="Times New Roman"/>
                <a:ea typeface="Times New Roman"/>
                <a:cs typeface="Times New Roman"/>
                <a:sym typeface="Times New Roman"/>
              </a:rPr>
              <a:t>KILL</a:t>
            </a:r>
            <a:r>
              <a:rPr lang="en-US" sz="2400" dirty="0" smtClean="0">
                <a:solidFill>
                  <a:srgbClr val="000000"/>
                </a:solidFill>
                <a:latin typeface="Times New Roman"/>
                <a:ea typeface="Times New Roman"/>
                <a:cs typeface="Times New Roman"/>
                <a:sym typeface="Times New Roman"/>
              </a:rPr>
              <a:t> </a:t>
            </a:r>
            <a:r>
              <a:rPr lang="en-US" sz="2400" dirty="0">
                <a:solidFill>
                  <a:srgbClr val="000000"/>
                </a:solidFill>
                <a:latin typeface="Times New Roman"/>
                <a:ea typeface="Times New Roman"/>
                <a:cs typeface="Times New Roman"/>
                <a:sym typeface="Times New Roman"/>
              </a:rPr>
              <a:t>process</a:t>
            </a:r>
          </a:p>
          <a:p>
            <a:pPr marL="1147763" lvl="3" indent="-381000">
              <a:lnSpc>
                <a:spcPct val="150000"/>
              </a:lnSpc>
              <a:buClr>
                <a:srgbClr val="000000"/>
              </a:buClr>
              <a:buSzPts val="2400"/>
              <a:buFont typeface="Wingdings" panose="05000000000000000000" pitchFamily="2" charset="2"/>
              <a:buChar char="Ø"/>
            </a:pPr>
            <a:r>
              <a:rPr lang="en-US" sz="2400" dirty="0" smtClean="0">
                <a:solidFill>
                  <a:srgbClr val="000000"/>
                </a:solidFill>
                <a:latin typeface="Times New Roman"/>
                <a:ea typeface="Times New Roman"/>
                <a:cs typeface="Times New Roman"/>
                <a:sym typeface="Times New Roman"/>
              </a:rPr>
              <a:t>ZOMBIE process</a:t>
            </a:r>
          </a:p>
          <a:p>
            <a:pPr marL="1147763" lvl="3" indent="-381000">
              <a:lnSpc>
                <a:spcPct val="150000"/>
              </a:lnSpc>
              <a:buClr>
                <a:srgbClr val="000000"/>
              </a:buClr>
              <a:buSzPts val="2400"/>
              <a:buFont typeface="Wingdings" panose="05000000000000000000" pitchFamily="2" charset="2"/>
              <a:buChar char="Ø"/>
            </a:pPr>
            <a:r>
              <a:rPr lang="en-US" sz="2400" dirty="0" smtClean="0">
                <a:solidFill>
                  <a:srgbClr val="000000"/>
                </a:solidFill>
                <a:latin typeface="Times New Roman"/>
                <a:ea typeface="Times New Roman"/>
                <a:cs typeface="Times New Roman"/>
                <a:sym typeface="Times New Roman"/>
              </a:rPr>
              <a:t>Redirection process</a:t>
            </a:r>
            <a:endParaRPr lang="en-US" sz="2400" dirty="0">
              <a:solidFill>
                <a:srgbClr val="000000"/>
              </a:solidFill>
              <a:latin typeface="Times New Roman"/>
              <a:ea typeface="Times New Roman"/>
              <a:cs typeface="Times New Roman"/>
              <a:sym typeface="Times New Roman"/>
            </a:endParaRPr>
          </a:p>
          <a:p>
            <a:pPr marL="0" lvl="0" indent="0" rtl="0">
              <a:spcBef>
                <a:spcPts val="0"/>
              </a:spcBef>
              <a:buNone/>
            </a:pPr>
            <a:endParaRPr sz="2400" dirty="0">
              <a:solidFill>
                <a:srgbClr val="000000"/>
              </a:solidFill>
              <a:latin typeface="Times New Roman"/>
              <a:ea typeface="Times New Roman"/>
              <a:cs typeface="Times New Roman"/>
              <a:sym typeface="Times New Roman"/>
            </a:endParaRPr>
          </a:p>
        </p:txBody>
      </p:sp>
      <p:sp>
        <p:nvSpPr>
          <p:cNvPr id="3" name="TextBox 2"/>
          <p:cNvSpPr txBox="1"/>
          <p:nvPr/>
        </p:nvSpPr>
        <p:spPr>
          <a:xfrm>
            <a:off x="171182" y="1052736"/>
            <a:ext cx="6264696" cy="2585323"/>
          </a:xfrm>
          <a:prstGeom prst="rect">
            <a:avLst/>
          </a:prstGeom>
          <a:noFill/>
        </p:spPr>
        <p:txBody>
          <a:bodyPr wrap="square" rtlCol="0">
            <a:spAutoFit/>
          </a:bodyPr>
          <a:lstStyle/>
          <a:p>
            <a:pPr marL="1828800" lvl="3" indent="-381000">
              <a:lnSpc>
                <a:spcPct val="150000"/>
              </a:lnSpc>
              <a:buClr>
                <a:srgbClr val="000000"/>
              </a:buClr>
              <a:buSzPts val="2400"/>
              <a:buFont typeface="Wingdings" panose="05000000000000000000" pitchFamily="2" charset="2"/>
              <a:buChar char="Ø"/>
            </a:pPr>
            <a:r>
              <a:rPr lang="en-US" sz="2400" dirty="0">
                <a:solidFill>
                  <a:srgbClr val="000000"/>
                </a:solidFill>
                <a:latin typeface="Times New Roman"/>
                <a:ea typeface="Times New Roman"/>
                <a:cs typeface="Times New Roman"/>
                <a:sym typeface="Times New Roman"/>
              </a:rPr>
              <a:t>NORMAL</a:t>
            </a:r>
          </a:p>
          <a:p>
            <a:pPr marL="1828800" lvl="3" indent="-381000">
              <a:lnSpc>
                <a:spcPct val="150000"/>
              </a:lnSpc>
              <a:buClr>
                <a:srgbClr val="000000"/>
              </a:buClr>
              <a:buSzPts val="2400"/>
              <a:buFont typeface="Wingdings" panose="05000000000000000000" pitchFamily="2" charset="2"/>
              <a:buChar char="Ø"/>
            </a:pPr>
            <a:r>
              <a:rPr lang="en-US" sz="2400" dirty="0">
                <a:solidFill>
                  <a:srgbClr val="000000"/>
                </a:solidFill>
                <a:latin typeface="Times New Roman"/>
                <a:ea typeface="Times New Roman"/>
                <a:cs typeface="Times New Roman"/>
                <a:sym typeface="Times New Roman"/>
              </a:rPr>
              <a:t>FIFO</a:t>
            </a:r>
          </a:p>
          <a:p>
            <a:pPr marL="1828800" lvl="3" indent="-381000">
              <a:lnSpc>
                <a:spcPct val="150000"/>
              </a:lnSpc>
              <a:buClr>
                <a:srgbClr val="000000"/>
              </a:buClr>
              <a:buSzPts val="2400"/>
              <a:buFont typeface="Wingdings" panose="05000000000000000000" pitchFamily="2" charset="2"/>
              <a:buChar char="Ø"/>
            </a:pPr>
            <a:r>
              <a:rPr lang="en-US" sz="2400" dirty="0">
                <a:solidFill>
                  <a:srgbClr val="000000"/>
                </a:solidFill>
                <a:latin typeface="Times New Roman"/>
                <a:ea typeface="Times New Roman"/>
                <a:cs typeface="Times New Roman"/>
                <a:sym typeface="Times New Roman"/>
              </a:rPr>
              <a:t>Round Robin</a:t>
            </a:r>
          </a:p>
          <a:p>
            <a:pPr marL="1828800" lvl="3" indent="-381000">
              <a:lnSpc>
                <a:spcPct val="150000"/>
              </a:lnSpc>
              <a:buClr>
                <a:srgbClr val="000000"/>
              </a:buClr>
              <a:buSzPts val="2400"/>
              <a:buFont typeface="Wingdings" panose="05000000000000000000" pitchFamily="2" charset="2"/>
              <a:buChar char="Ø"/>
            </a:pPr>
            <a:r>
              <a:rPr lang="en-US" sz="2400" dirty="0">
                <a:solidFill>
                  <a:srgbClr val="000000"/>
                </a:solidFill>
                <a:latin typeface="Times New Roman"/>
                <a:ea typeface="Times New Roman"/>
                <a:cs typeface="Times New Roman"/>
                <a:sym typeface="Times New Roman"/>
              </a:rPr>
              <a:t>Priority based scheduling</a:t>
            </a:r>
          </a:p>
          <a:p>
            <a:endParaRPr lang="en-US" dirty="0"/>
          </a:p>
        </p:txBody>
      </p:sp>
    </p:spTree>
    <p:extLst>
      <p:ext uri="{BB962C8B-B14F-4D97-AF65-F5344CB8AC3E}">
        <p14:creationId xmlns:p14="http://schemas.microsoft.com/office/powerpoint/2010/main" val="816316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body" idx="4294967295"/>
          </p:nvPr>
        </p:nvSpPr>
        <p:spPr>
          <a:xfrm>
            <a:off x="5271900" y="866675"/>
            <a:ext cx="1648200" cy="885600"/>
          </a:xfrm>
          <a:prstGeom prst="rect">
            <a:avLst/>
          </a:prstGeom>
        </p:spPr>
        <p:txBody>
          <a:bodyPr wrap="square" lIns="121900" tIns="121900" rIns="121900" bIns="121900" anchor="b" anchorCtr="0">
            <a:noAutofit/>
          </a:bodyPr>
          <a:lstStyle/>
          <a:p>
            <a:pPr marL="0" lvl="0" indent="0" rtl="0">
              <a:spcBef>
                <a:spcPts val="0"/>
              </a:spcBef>
              <a:buNone/>
            </a:pPr>
            <a:r>
              <a:rPr lang="en-US" sz="2400" b="1">
                <a:solidFill>
                  <a:srgbClr val="0070AD"/>
                </a:solidFill>
                <a:latin typeface="Times New Roman"/>
                <a:ea typeface="Times New Roman"/>
                <a:cs typeface="Times New Roman"/>
                <a:sym typeface="Times New Roman"/>
              </a:rPr>
              <a:t>Monitor</a:t>
            </a:r>
          </a:p>
        </p:txBody>
      </p:sp>
      <p:pic>
        <p:nvPicPr>
          <p:cNvPr id="239" name="Shape 239"/>
          <p:cNvPicPr preferRelativeResize="0"/>
          <p:nvPr/>
        </p:nvPicPr>
        <p:blipFill>
          <a:blip r:embed="rId3">
            <a:alphaModFix/>
          </a:blip>
          <a:stretch>
            <a:fillRect/>
          </a:stretch>
        </p:blipFill>
        <p:spPr>
          <a:xfrm>
            <a:off x="498950" y="2039750"/>
            <a:ext cx="4772950" cy="2792875"/>
          </a:xfrm>
          <a:prstGeom prst="rect">
            <a:avLst/>
          </a:prstGeom>
          <a:noFill/>
          <a:ln>
            <a:noFill/>
          </a:ln>
        </p:spPr>
      </p:pic>
      <p:sp>
        <p:nvSpPr>
          <p:cNvPr id="241" name="Shape 241"/>
          <p:cNvSpPr txBox="1"/>
          <p:nvPr/>
        </p:nvSpPr>
        <p:spPr>
          <a:xfrm>
            <a:off x="2225125" y="5124675"/>
            <a:ext cx="1320600" cy="339000"/>
          </a:xfrm>
          <a:prstGeom prst="rect">
            <a:avLst/>
          </a:prstGeom>
          <a:noFill/>
          <a:ln>
            <a:noFill/>
          </a:ln>
        </p:spPr>
        <p:txBody>
          <a:bodyPr wrap="square" lIns="91425" tIns="91425" rIns="91425" bIns="91425" anchor="t" anchorCtr="0">
            <a:noAutofit/>
          </a:bodyPr>
          <a:lstStyle/>
          <a:p>
            <a:pPr marL="0" lvl="0" indent="0">
              <a:spcBef>
                <a:spcPts val="0"/>
              </a:spcBef>
              <a:buNone/>
            </a:pPr>
            <a:r>
              <a:rPr lang="en-US"/>
              <a:t>CRT Monitor</a:t>
            </a:r>
          </a:p>
        </p:txBody>
      </p:sp>
      <p:sp>
        <p:nvSpPr>
          <p:cNvPr id="242" name="Shape 242"/>
          <p:cNvSpPr txBox="1"/>
          <p:nvPr/>
        </p:nvSpPr>
        <p:spPr>
          <a:xfrm>
            <a:off x="8536585" y="5124675"/>
            <a:ext cx="1320600" cy="339000"/>
          </a:xfrm>
          <a:prstGeom prst="rect">
            <a:avLst/>
          </a:prstGeom>
          <a:noFill/>
          <a:ln>
            <a:noFill/>
          </a:ln>
        </p:spPr>
        <p:txBody>
          <a:bodyPr wrap="square" lIns="91425" tIns="91425" rIns="91425" bIns="91425" anchor="t" anchorCtr="0">
            <a:noAutofit/>
          </a:bodyPr>
          <a:lstStyle/>
          <a:p>
            <a:pPr marL="0" lvl="0" indent="0">
              <a:spcBef>
                <a:spcPts val="0"/>
              </a:spcBef>
              <a:buNone/>
            </a:pPr>
            <a:r>
              <a:rPr lang="en-US"/>
              <a:t>LCD Monitor</a:t>
            </a:r>
          </a:p>
        </p:txBody>
      </p:sp>
      <p:pic>
        <p:nvPicPr>
          <p:cNvPr id="2" name="Picture 1"/>
          <p:cNvPicPr>
            <a:picLocks noChangeAspect="1"/>
          </p:cNvPicPr>
          <p:nvPr/>
        </p:nvPicPr>
        <p:blipFill>
          <a:blip r:embed="rId4"/>
          <a:stretch>
            <a:fillRect/>
          </a:stretch>
        </p:blipFill>
        <p:spPr>
          <a:xfrm>
            <a:off x="7710985" y="1999243"/>
            <a:ext cx="4235355" cy="2789153"/>
          </a:xfrm>
          <a:prstGeom prst="rect">
            <a:avLst/>
          </a:prstGeom>
        </p:spPr>
      </p:pic>
    </p:spTree>
    <p:extLst>
      <p:ext uri="{BB962C8B-B14F-4D97-AF65-F5344CB8AC3E}">
        <p14:creationId xmlns:p14="http://schemas.microsoft.com/office/powerpoint/2010/main" val="13191943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Shape 677"/>
          <p:cNvSpPr txBox="1">
            <a:spLocks noGrp="1"/>
          </p:cNvSpPr>
          <p:nvPr>
            <p:ph type="body" idx="4294967295"/>
          </p:nvPr>
        </p:nvSpPr>
        <p:spPr>
          <a:xfrm>
            <a:off x="3431704" y="188640"/>
            <a:ext cx="5400600" cy="812800"/>
          </a:xfrm>
          <a:prstGeom prst="rect">
            <a:avLst/>
          </a:prstGeom>
        </p:spPr>
        <p:txBody>
          <a:bodyPr wrap="square" lIns="121900" tIns="121900" rIns="121900" bIns="121900" anchor="b" anchorCtr="0">
            <a:noAutofit/>
          </a:bodyPr>
          <a:lstStyle/>
          <a:p>
            <a:pPr marL="0" lvl="0" indent="0">
              <a:spcBef>
                <a:spcPts val="0"/>
              </a:spcBef>
              <a:buNone/>
            </a:pPr>
            <a:r>
              <a:rPr lang="en-US" sz="4000" dirty="0">
                <a:solidFill>
                  <a:srgbClr val="0070AD"/>
                </a:solidFill>
                <a:latin typeface="Times New Roman"/>
                <a:ea typeface="Times New Roman"/>
                <a:cs typeface="Times New Roman"/>
                <a:sym typeface="Times New Roman"/>
              </a:rPr>
              <a:t>Memory Management</a:t>
            </a:r>
          </a:p>
        </p:txBody>
      </p:sp>
      <p:sp>
        <p:nvSpPr>
          <p:cNvPr id="678" name="Shape 678"/>
          <p:cNvSpPr txBox="1">
            <a:spLocks noGrp="1"/>
          </p:cNvSpPr>
          <p:nvPr>
            <p:ph type="body" idx="4294967295"/>
          </p:nvPr>
        </p:nvSpPr>
        <p:spPr>
          <a:xfrm>
            <a:off x="263352" y="1268760"/>
            <a:ext cx="10755313" cy="4505325"/>
          </a:xfrm>
          <a:prstGeom prst="rect">
            <a:avLst/>
          </a:prstGeom>
        </p:spPr>
        <p:txBody>
          <a:bodyPr wrap="square" lIns="121900" tIns="121900" rIns="121900" bIns="121900" anchor="t" anchorCtr="0">
            <a:noAutofit/>
          </a:bodyPr>
          <a:lstStyle/>
          <a:p>
            <a:pPr lvl="0"/>
            <a:r>
              <a:rPr lang="en-US" sz="2400" dirty="0" smtClean="0">
                <a:solidFill>
                  <a:srgbClr val="000000"/>
                </a:solidFill>
                <a:latin typeface="Times New Roman"/>
                <a:ea typeface="Times New Roman"/>
                <a:cs typeface="Times New Roman"/>
                <a:sym typeface="Times New Roman"/>
              </a:rPr>
              <a:t>VIRTUAL </a:t>
            </a:r>
            <a:r>
              <a:rPr lang="en-US" sz="2400" dirty="0">
                <a:solidFill>
                  <a:srgbClr val="000000"/>
                </a:solidFill>
                <a:latin typeface="Times New Roman"/>
                <a:ea typeface="Times New Roman"/>
                <a:cs typeface="Times New Roman"/>
                <a:sym typeface="Times New Roman"/>
              </a:rPr>
              <a:t>MEMORY:</a:t>
            </a:r>
          </a:p>
          <a:p>
            <a:pPr marL="2514600" lvl="4" indent="-381000">
              <a:buClr>
                <a:srgbClr val="000000"/>
              </a:buClr>
              <a:buSzPts val="2400"/>
              <a:buFont typeface="Wingdings" panose="05000000000000000000" pitchFamily="2" charset="2"/>
              <a:buChar char="Ø"/>
            </a:pPr>
            <a:r>
              <a:rPr lang="en-US" sz="2000" dirty="0">
                <a:solidFill>
                  <a:srgbClr val="000000"/>
                </a:solidFill>
                <a:latin typeface="Times New Roman"/>
                <a:ea typeface="Times New Roman"/>
                <a:cs typeface="Times New Roman"/>
                <a:sym typeface="Times New Roman"/>
              </a:rPr>
              <a:t>Method of providing the full address space by using a combination of RAM and hard disk is called as virtual memory.</a:t>
            </a:r>
          </a:p>
          <a:p>
            <a:pPr marL="2514600" lvl="4" indent="-381000">
              <a:buClr>
                <a:srgbClr val="000000"/>
              </a:buClr>
              <a:buSzPts val="2400"/>
              <a:buFont typeface="Wingdings" panose="05000000000000000000" pitchFamily="2" charset="2"/>
              <a:buChar char="Ø"/>
            </a:pPr>
            <a:r>
              <a:rPr lang="en-US" sz="2000" dirty="0">
                <a:solidFill>
                  <a:srgbClr val="000000"/>
                </a:solidFill>
                <a:latin typeface="Times New Roman"/>
                <a:ea typeface="Times New Roman"/>
                <a:cs typeface="Times New Roman"/>
                <a:sym typeface="Times New Roman"/>
              </a:rPr>
              <a:t>Virtual - Appearing to exist but not really through.</a:t>
            </a:r>
            <a:endParaRPr lang="en-US" sz="2000" dirty="0">
              <a:solidFill>
                <a:srgbClr val="000000"/>
              </a:solidFill>
              <a:latin typeface="Times New Roman"/>
              <a:ea typeface="Times New Roman"/>
              <a:cs typeface="Times New Roman"/>
              <a:sym typeface="Times New Roman"/>
            </a:endParaRPr>
          </a:p>
        </p:txBody>
      </p:sp>
      <p:pic>
        <p:nvPicPr>
          <p:cNvPr id="2" name="Picture 1"/>
          <p:cNvPicPr>
            <a:picLocks noChangeAspect="1"/>
          </p:cNvPicPr>
          <p:nvPr/>
        </p:nvPicPr>
        <p:blipFill>
          <a:blip r:embed="rId3"/>
          <a:stretch>
            <a:fillRect/>
          </a:stretch>
        </p:blipFill>
        <p:spPr>
          <a:xfrm>
            <a:off x="3287688" y="2924944"/>
            <a:ext cx="5238750" cy="3333750"/>
          </a:xfrm>
          <a:prstGeom prst="rect">
            <a:avLst/>
          </a:prstGeom>
        </p:spPr>
      </p:pic>
    </p:spTree>
    <p:extLst>
      <p:ext uri="{BB962C8B-B14F-4D97-AF65-F5344CB8AC3E}">
        <p14:creationId xmlns:p14="http://schemas.microsoft.com/office/powerpoint/2010/main" val="31949517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a:spLocks noGrp="1"/>
          </p:cNvSpPr>
          <p:nvPr>
            <p:ph type="body" idx="4294967295"/>
          </p:nvPr>
        </p:nvSpPr>
        <p:spPr>
          <a:xfrm>
            <a:off x="408000" y="1083575"/>
            <a:ext cx="4103700" cy="1083600"/>
          </a:xfrm>
          <a:prstGeom prst="rect">
            <a:avLst/>
          </a:prstGeom>
        </p:spPr>
        <p:txBody>
          <a:bodyPr wrap="square" lIns="121900" tIns="121900" rIns="121900" bIns="121900" anchor="b" anchorCtr="0">
            <a:noAutofit/>
          </a:bodyPr>
          <a:lstStyle/>
          <a:p>
            <a:pPr marL="0" lvl="0" indent="0">
              <a:spcBef>
                <a:spcPts val="0"/>
              </a:spcBef>
              <a:buNone/>
            </a:pPr>
            <a:r>
              <a:rPr lang="en-US" dirty="0">
                <a:solidFill>
                  <a:srgbClr val="000000"/>
                </a:solidFill>
                <a:latin typeface="Times New Roman"/>
                <a:ea typeface="Times New Roman"/>
                <a:cs typeface="Times New Roman"/>
                <a:sym typeface="Times New Roman"/>
              </a:rPr>
              <a:t>MEMORY MAPPING:</a:t>
            </a:r>
          </a:p>
        </p:txBody>
      </p:sp>
      <p:sp>
        <p:nvSpPr>
          <p:cNvPr id="692" name="Shape 692"/>
          <p:cNvSpPr txBox="1">
            <a:spLocks noGrp="1"/>
          </p:cNvSpPr>
          <p:nvPr>
            <p:ph type="body" idx="4294967295"/>
          </p:nvPr>
        </p:nvSpPr>
        <p:spPr>
          <a:xfrm>
            <a:off x="408000" y="1924825"/>
            <a:ext cx="10442100" cy="4434300"/>
          </a:xfrm>
          <a:prstGeom prst="rect">
            <a:avLst/>
          </a:prstGeom>
        </p:spPr>
        <p:txBody>
          <a:bodyPr wrap="square" lIns="121900" tIns="121900" rIns="121900" bIns="121900" anchor="t" anchorCtr="0">
            <a:noAutofit/>
          </a:bodyPr>
          <a:lstStyle/>
          <a:p>
            <a:pPr marL="457200" lvl="0" indent="-381000" rtl="0">
              <a:spcBef>
                <a:spcPts val="0"/>
              </a:spcBef>
              <a:spcAft>
                <a:spcPts val="0"/>
              </a:spcAft>
              <a:buClr>
                <a:srgbClr val="000000"/>
              </a:buClr>
              <a:buSzPts val="2400"/>
              <a:buFont typeface="Times New Roman"/>
              <a:buChar char="●"/>
            </a:pPr>
            <a:r>
              <a:rPr lang="en-US" sz="2400" dirty="0">
                <a:solidFill>
                  <a:srgbClr val="000000"/>
                </a:solidFill>
                <a:latin typeface="Times New Roman"/>
                <a:ea typeface="Times New Roman"/>
                <a:cs typeface="Times New Roman"/>
                <a:sym typeface="Times New Roman"/>
              </a:rPr>
              <a:t>Used to map image and data files into a process address space.</a:t>
            </a:r>
          </a:p>
          <a:p>
            <a:pPr marL="457200" lvl="0" indent="-381000" rtl="0">
              <a:spcBef>
                <a:spcPts val="0"/>
              </a:spcBef>
              <a:buClr>
                <a:srgbClr val="000000"/>
              </a:buClr>
              <a:buSzPts val="2400"/>
              <a:buFont typeface="Times New Roman"/>
              <a:buChar char="●"/>
            </a:pPr>
            <a:r>
              <a:rPr lang="en-US" sz="2400" dirty="0">
                <a:solidFill>
                  <a:srgbClr val="000000"/>
                </a:solidFill>
                <a:latin typeface="Times New Roman"/>
                <a:ea typeface="Times New Roman"/>
                <a:cs typeface="Times New Roman"/>
                <a:sym typeface="Times New Roman"/>
              </a:rPr>
              <a:t>The contents of a file are linked directly into the virtual address space of a process.</a:t>
            </a:r>
          </a:p>
          <a:p>
            <a:pPr marL="0" lvl="0" indent="0" rtl="0">
              <a:spcBef>
                <a:spcPts val="0"/>
              </a:spcBef>
              <a:buNone/>
            </a:pPr>
            <a:r>
              <a:rPr lang="en-US" sz="2400" dirty="0">
                <a:solidFill>
                  <a:srgbClr val="000000"/>
                </a:solidFill>
                <a:latin typeface="Times New Roman"/>
                <a:ea typeface="Times New Roman"/>
                <a:cs typeface="Times New Roman"/>
                <a:sym typeface="Times New Roman"/>
              </a:rPr>
              <a:t>DEMAND PAGING:</a:t>
            </a:r>
          </a:p>
          <a:p>
            <a:pPr marL="457200" lvl="0" indent="-381000" rtl="0">
              <a:spcBef>
                <a:spcPts val="0"/>
              </a:spcBef>
              <a:spcAft>
                <a:spcPts val="0"/>
              </a:spcAft>
              <a:buClr>
                <a:srgbClr val="000000"/>
              </a:buClr>
              <a:buSzPts val="2400"/>
              <a:buFont typeface="Times New Roman"/>
              <a:buChar char="●"/>
            </a:pPr>
            <a:r>
              <a:rPr lang="en-US" sz="2400" dirty="0">
                <a:solidFill>
                  <a:srgbClr val="000000"/>
                </a:solidFill>
                <a:latin typeface="Times New Roman"/>
                <a:ea typeface="Times New Roman"/>
                <a:cs typeface="Times New Roman"/>
                <a:sym typeface="Times New Roman"/>
              </a:rPr>
              <a:t>OS should not use physical memory inefficiently.</a:t>
            </a:r>
          </a:p>
          <a:p>
            <a:pPr marL="457200" lvl="0" indent="-381000" rtl="0">
              <a:spcBef>
                <a:spcPts val="0"/>
              </a:spcBef>
              <a:spcAft>
                <a:spcPts val="0"/>
              </a:spcAft>
              <a:buClr>
                <a:srgbClr val="000000"/>
              </a:buClr>
              <a:buSzPts val="2400"/>
              <a:buFont typeface="Times New Roman"/>
              <a:buChar char="●"/>
            </a:pPr>
            <a:r>
              <a:rPr lang="en-US" sz="2400" dirty="0">
                <a:solidFill>
                  <a:srgbClr val="000000"/>
                </a:solidFill>
                <a:latin typeface="Times New Roman"/>
                <a:ea typeface="Times New Roman"/>
                <a:cs typeface="Times New Roman"/>
                <a:sym typeface="Times New Roman"/>
              </a:rPr>
              <a:t>Technique of loading virtual pages into memory as they are accessed is known as demand paging.</a:t>
            </a:r>
          </a:p>
          <a:p>
            <a:pPr marL="457200" lvl="0" indent="-381000">
              <a:spcBef>
                <a:spcPts val="0"/>
              </a:spcBef>
              <a:buClr>
                <a:srgbClr val="000000"/>
              </a:buClr>
              <a:buSzPts val="2400"/>
              <a:buFont typeface="Times New Roman"/>
              <a:buChar char="●"/>
            </a:pPr>
            <a:r>
              <a:rPr lang="en-US" sz="2400" dirty="0" err="1">
                <a:solidFill>
                  <a:srgbClr val="000000"/>
                </a:solidFill>
                <a:latin typeface="Times New Roman"/>
                <a:ea typeface="Times New Roman"/>
                <a:cs typeface="Times New Roman"/>
                <a:sym typeface="Times New Roman"/>
              </a:rPr>
              <a:t>Eg</a:t>
            </a:r>
            <a:r>
              <a:rPr lang="en-US" sz="2400" dirty="0">
                <a:solidFill>
                  <a:srgbClr val="000000"/>
                </a:solidFill>
                <a:latin typeface="Times New Roman"/>
                <a:ea typeface="Times New Roman"/>
                <a:cs typeface="Times New Roman"/>
                <a:sym typeface="Times New Roman"/>
              </a:rPr>
              <a:t>: Db query engine.</a:t>
            </a:r>
          </a:p>
        </p:txBody>
      </p:sp>
    </p:spTree>
    <p:extLst>
      <p:ext uri="{BB962C8B-B14F-4D97-AF65-F5344CB8AC3E}">
        <p14:creationId xmlns:p14="http://schemas.microsoft.com/office/powerpoint/2010/main" val="23796034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9336" y="188640"/>
            <a:ext cx="11881320" cy="6186309"/>
          </a:xfrm>
          <a:prstGeom prst="rect">
            <a:avLst/>
          </a:prstGeom>
          <a:noFill/>
        </p:spPr>
        <p:txBody>
          <a:bodyPr wrap="square" rtlCol="0">
            <a:spAutoFit/>
          </a:bodyPr>
          <a:lstStyle/>
          <a:p>
            <a:r>
              <a:rPr lang="en-US" sz="3600" dirty="0" smtClean="0">
                <a:solidFill>
                  <a:srgbClr val="00B0F0"/>
                </a:solidFill>
                <a:latin typeface="Times New Roman" panose="02020603050405020304" pitchFamily="18" charset="0"/>
                <a:cs typeface="Times New Roman" panose="02020603050405020304" pitchFamily="18" charset="0"/>
              </a:rPr>
              <a:t>Algorithms</a:t>
            </a:r>
          </a:p>
          <a:p>
            <a:endParaRPr lang="en-US" sz="3600" dirty="0">
              <a:solidFill>
                <a:srgbClr val="00B0F0"/>
              </a:solidFill>
              <a:latin typeface="Times New Roman" panose="02020603050405020304" pitchFamily="18" charset="0"/>
              <a:cs typeface="Times New Roman" panose="02020603050405020304" pitchFamily="18" charset="0"/>
            </a:endParaRPr>
          </a:p>
          <a:p>
            <a:r>
              <a:rPr lang="en-US" sz="3600" dirty="0" smtClean="0">
                <a:solidFill>
                  <a:srgbClr val="00B0F0"/>
                </a:solidFill>
                <a:latin typeface="Times New Roman" panose="02020603050405020304" pitchFamily="18" charset="0"/>
                <a:cs typeface="Times New Roman" panose="02020603050405020304" pitchFamily="18" charset="0"/>
              </a:rPr>
              <a:t>         </a:t>
            </a:r>
          </a:p>
          <a:p>
            <a:endParaRPr lang="en-US" sz="3600" dirty="0">
              <a:solidFill>
                <a:srgbClr val="00B0F0"/>
              </a:solidFill>
              <a:latin typeface="Times New Roman" panose="02020603050405020304" pitchFamily="18" charset="0"/>
              <a:cs typeface="Times New Roman" panose="02020603050405020304" pitchFamily="18" charset="0"/>
            </a:endParaRPr>
          </a:p>
          <a:p>
            <a:endParaRPr lang="en-US" sz="3600" dirty="0" smtClean="0">
              <a:solidFill>
                <a:srgbClr val="00B0F0"/>
              </a:solidFill>
              <a:latin typeface="Times New Roman" panose="02020603050405020304" pitchFamily="18" charset="0"/>
              <a:cs typeface="Times New Roman" panose="02020603050405020304" pitchFamily="18" charset="0"/>
            </a:endParaRPr>
          </a:p>
          <a:p>
            <a:endParaRPr lang="en-US" sz="3600" dirty="0">
              <a:solidFill>
                <a:srgbClr val="00B0F0"/>
              </a:solidFill>
              <a:latin typeface="Times New Roman" panose="02020603050405020304" pitchFamily="18" charset="0"/>
              <a:cs typeface="Times New Roman" panose="02020603050405020304" pitchFamily="18" charset="0"/>
            </a:endParaRPr>
          </a:p>
          <a:p>
            <a:endParaRPr lang="en-US" sz="3600" dirty="0" smtClean="0">
              <a:solidFill>
                <a:srgbClr val="00B0F0"/>
              </a:solidFill>
              <a:latin typeface="Times New Roman" panose="02020603050405020304" pitchFamily="18" charset="0"/>
              <a:cs typeface="Times New Roman" panose="02020603050405020304" pitchFamily="18" charset="0"/>
            </a:endParaRPr>
          </a:p>
          <a:p>
            <a:endParaRPr lang="en-US" sz="3600" dirty="0">
              <a:solidFill>
                <a:srgbClr val="00B0F0"/>
              </a:solidFill>
              <a:latin typeface="Times New Roman" panose="02020603050405020304" pitchFamily="18" charset="0"/>
              <a:cs typeface="Times New Roman" panose="02020603050405020304" pitchFamily="18" charset="0"/>
            </a:endParaRPr>
          </a:p>
          <a:p>
            <a:endParaRPr lang="en-US" sz="3600" dirty="0" smtClean="0">
              <a:solidFill>
                <a:srgbClr val="00B0F0"/>
              </a:solidFill>
              <a:latin typeface="Times New Roman" panose="02020603050405020304" pitchFamily="18" charset="0"/>
              <a:cs typeface="Times New Roman" panose="02020603050405020304" pitchFamily="18" charset="0"/>
            </a:endParaRPr>
          </a:p>
          <a:p>
            <a:endParaRPr lang="en-US" sz="3600" dirty="0">
              <a:solidFill>
                <a:srgbClr val="00B0F0"/>
              </a:solidFill>
              <a:latin typeface="Times New Roman" panose="02020603050405020304" pitchFamily="18" charset="0"/>
              <a:cs typeface="Times New Roman" panose="02020603050405020304" pitchFamily="18" charset="0"/>
            </a:endParaRPr>
          </a:p>
          <a:p>
            <a:r>
              <a:rPr lang="en-US" sz="3600" dirty="0" smtClean="0">
                <a:solidFill>
                  <a:srgbClr val="00B0F0"/>
                </a:solidFill>
                <a:latin typeface="Times New Roman" panose="02020603050405020304" pitchFamily="18" charset="0"/>
                <a:cs typeface="Times New Roman" panose="02020603050405020304" pitchFamily="18" charset="0"/>
              </a:rPr>
              <a:t> </a:t>
            </a:r>
            <a:endParaRPr lang="en-US" dirty="0">
              <a:solidFill>
                <a:srgbClr val="00B0F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407368" y="2204864"/>
            <a:ext cx="6152894" cy="3024336"/>
          </a:xfrm>
          <a:prstGeom prst="rect">
            <a:avLst/>
          </a:prstGeom>
        </p:spPr>
      </p:pic>
    </p:spTree>
    <p:extLst>
      <p:ext uri="{BB962C8B-B14F-4D97-AF65-F5344CB8AC3E}">
        <p14:creationId xmlns:p14="http://schemas.microsoft.com/office/powerpoint/2010/main" val="13739771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body" idx="4294967295"/>
          </p:nvPr>
        </p:nvSpPr>
        <p:spPr>
          <a:xfrm>
            <a:off x="744148" y="620688"/>
            <a:ext cx="4103688" cy="655637"/>
          </a:xfrm>
          <a:prstGeom prst="rect">
            <a:avLst/>
          </a:prstGeom>
        </p:spPr>
        <p:txBody>
          <a:bodyPr wrap="square" lIns="121900" tIns="121900" rIns="121900" bIns="121900" anchor="b" anchorCtr="0">
            <a:noAutofit/>
          </a:bodyPr>
          <a:lstStyle/>
          <a:p>
            <a:pPr marL="0" lvl="0" indent="0">
              <a:spcBef>
                <a:spcPts val="0"/>
              </a:spcBef>
              <a:buNone/>
            </a:pPr>
            <a:r>
              <a:rPr lang="en-US" sz="2400" b="1" dirty="0">
                <a:solidFill>
                  <a:srgbClr val="000000"/>
                </a:solidFill>
                <a:latin typeface="Times New Roman"/>
                <a:ea typeface="Times New Roman"/>
                <a:cs typeface="Times New Roman"/>
                <a:sym typeface="Times New Roman"/>
              </a:rPr>
              <a:t>Swapping:</a:t>
            </a:r>
          </a:p>
        </p:txBody>
      </p:sp>
      <p:pic>
        <p:nvPicPr>
          <p:cNvPr id="2" name="Picture 1"/>
          <p:cNvPicPr>
            <a:picLocks noChangeAspect="1"/>
          </p:cNvPicPr>
          <p:nvPr/>
        </p:nvPicPr>
        <p:blipFill>
          <a:blip r:embed="rId3"/>
          <a:stretch>
            <a:fillRect/>
          </a:stretch>
        </p:blipFill>
        <p:spPr>
          <a:xfrm>
            <a:off x="767408" y="1628800"/>
            <a:ext cx="5132485" cy="3600400"/>
          </a:xfrm>
          <a:prstGeom prst="rect">
            <a:avLst/>
          </a:prstGeom>
        </p:spPr>
      </p:pic>
      <p:sp>
        <p:nvSpPr>
          <p:cNvPr id="5" name="Shape 691"/>
          <p:cNvSpPr txBox="1">
            <a:spLocks/>
          </p:cNvSpPr>
          <p:nvPr/>
        </p:nvSpPr>
        <p:spPr>
          <a:xfrm>
            <a:off x="7104112" y="225044"/>
            <a:ext cx="4103700" cy="1083600"/>
          </a:xfrm>
          <a:prstGeom prst="rect">
            <a:avLst/>
          </a:prstGeom>
        </p:spPr>
        <p:txBody>
          <a:bodyPr vert="horz" wrap="square" lIns="121900" tIns="121900" rIns="121900" bIns="121900" rtlCol="0" anchor="b" anchorCtr="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smtClean="0">
                <a:solidFill>
                  <a:srgbClr val="000000"/>
                </a:solidFill>
                <a:latin typeface="Times New Roman"/>
                <a:ea typeface="Times New Roman"/>
                <a:cs typeface="Times New Roman"/>
                <a:sym typeface="Times New Roman"/>
              </a:rPr>
              <a:t>MEMORY MAPPING:</a:t>
            </a:r>
            <a:endParaRPr lang="en-US" sz="2000" b="1"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6772120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Shape 705"/>
          <p:cNvSpPr txBox="1">
            <a:spLocks noGrp="1"/>
          </p:cNvSpPr>
          <p:nvPr>
            <p:ph type="body" idx="4294967295"/>
          </p:nvPr>
        </p:nvSpPr>
        <p:spPr>
          <a:xfrm>
            <a:off x="653294" y="1695204"/>
            <a:ext cx="4103700" cy="869700"/>
          </a:xfrm>
          <a:prstGeom prst="rect">
            <a:avLst/>
          </a:prstGeom>
        </p:spPr>
        <p:txBody>
          <a:bodyPr wrap="square" lIns="121900" tIns="121900" rIns="121900" bIns="121900" anchor="b" anchorCtr="0">
            <a:noAutofit/>
          </a:bodyPr>
          <a:lstStyle/>
          <a:p>
            <a:pPr marL="0" lvl="0" indent="0">
              <a:spcBef>
                <a:spcPts val="0"/>
              </a:spcBef>
              <a:buNone/>
            </a:pPr>
            <a:r>
              <a:rPr lang="en-US" sz="2400" b="1" dirty="0">
                <a:solidFill>
                  <a:srgbClr val="000000"/>
                </a:solidFill>
                <a:latin typeface="Times New Roman"/>
                <a:ea typeface="Times New Roman"/>
                <a:cs typeface="Times New Roman"/>
                <a:sym typeface="Times New Roman"/>
              </a:rPr>
              <a:t>Page allocation:</a:t>
            </a:r>
          </a:p>
        </p:txBody>
      </p:sp>
      <p:sp>
        <p:nvSpPr>
          <p:cNvPr id="706" name="Shape 706"/>
          <p:cNvSpPr txBox="1">
            <a:spLocks noGrp="1"/>
          </p:cNvSpPr>
          <p:nvPr>
            <p:ph type="body" idx="4294967295"/>
          </p:nvPr>
        </p:nvSpPr>
        <p:spPr>
          <a:xfrm>
            <a:off x="623392" y="2564904"/>
            <a:ext cx="9966300" cy="4399443"/>
          </a:xfrm>
          <a:prstGeom prst="rect">
            <a:avLst/>
          </a:prstGeom>
        </p:spPr>
        <p:txBody>
          <a:bodyPr wrap="square" lIns="121900" tIns="121900" rIns="121900" bIns="121900" anchor="t" anchorCtr="0">
            <a:noAutofit/>
          </a:bodyPr>
          <a:lstStyle/>
          <a:p>
            <a:pPr marL="457200" lvl="0" indent="-381000" rtl="0">
              <a:spcBef>
                <a:spcPts val="0"/>
              </a:spcBef>
              <a:spcAft>
                <a:spcPts val="0"/>
              </a:spcAft>
              <a:buClr>
                <a:srgbClr val="000000"/>
              </a:buClr>
              <a:buSzPts val="2400"/>
              <a:buFont typeface="Times New Roman"/>
              <a:buChar char="●"/>
            </a:pPr>
            <a:r>
              <a:rPr lang="en-US" sz="2400" dirty="0">
                <a:solidFill>
                  <a:srgbClr val="000000"/>
                </a:solidFill>
                <a:latin typeface="Times New Roman"/>
                <a:ea typeface="Times New Roman"/>
                <a:cs typeface="Times New Roman"/>
                <a:sym typeface="Times New Roman"/>
              </a:rPr>
              <a:t>Buddy algorithm</a:t>
            </a:r>
          </a:p>
          <a:p>
            <a:pPr marL="457200" lvl="0" indent="-381000" rtl="0">
              <a:spcBef>
                <a:spcPts val="0"/>
              </a:spcBef>
              <a:buClr>
                <a:srgbClr val="000000"/>
              </a:buClr>
              <a:buSzPts val="2400"/>
              <a:buFont typeface="Times New Roman"/>
              <a:buChar char="●"/>
            </a:pPr>
            <a:r>
              <a:rPr lang="en-US" sz="2400" dirty="0">
                <a:solidFill>
                  <a:srgbClr val="000000"/>
                </a:solidFill>
                <a:latin typeface="Times New Roman"/>
                <a:ea typeface="Times New Roman"/>
                <a:cs typeface="Times New Roman"/>
                <a:sym typeface="Times New Roman"/>
              </a:rPr>
              <a:t>Pages are allocated in blocks which are powers of 2 in size.</a:t>
            </a:r>
          </a:p>
          <a:p>
            <a:pPr marL="0" lvl="0" indent="0" rtl="0">
              <a:spcBef>
                <a:spcPts val="0"/>
              </a:spcBef>
              <a:buNone/>
            </a:pPr>
            <a:r>
              <a:rPr lang="en-US" sz="2400" b="1" dirty="0">
                <a:solidFill>
                  <a:srgbClr val="000000"/>
                </a:solidFill>
                <a:latin typeface="Times New Roman"/>
                <a:ea typeface="Times New Roman"/>
                <a:cs typeface="Times New Roman"/>
                <a:sym typeface="Times New Roman"/>
              </a:rPr>
              <a:t>Page deallocation:</a:t>
            </a:r>
          </a:p>
          <a:p>
            <a:pPr marL="457200" lvl="0" indent="-381000">
              <a:spcBef>
                <a:spcPts val="0"/>
              </a:spcBef>
              <a:buClr>
                <a:srgbClr val="000000"/>
              </a:buClr>
              <a:buSzPts val="2400"/>
              <a:buFont typeface="Times New Roman"/>
              <a:buChar char="●"/>
            </a:pPr>
            <a:r>
              <a:rPr lang="en-US" sz="2400" dirty="0">
                <a:solidFill>
                  <a:srgbClr val="000000"/>
                </a:solidFill>
                <a:latin typeface="Times New Roman"/>
                <a:ea typeface="Times New Roman"/>
                <a:cs typeface="Times New Roman"/>
                <a:sym typeface="Times New Roman"/>
              </a:rPr>
              <a:t>Recombines pages into larger blocks  of free pages whenever it can.</a:t>
            </a:r>
          </a:p>
        </p:txBody>
      </p:sp>
    </p:spTree>
    <p:extLst>
      <p:ext uri="{BB962C8B-B14F-4D97-AF65-F5344CB8AC3E}">
        <p14:creationId xmlns:p14="http://schemas.microsoft.com/office/powerpoint/2010/main" val="6831862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Shape 711"/>
          <p:cNvSpPr txBox="1"/>
          <p:nvPr/>
        </p:nvSpPr>
        <p:spPr>
          <a:xfrm>
            <a:off x="948850" y="2691750"/>
            <a:ext cx="4028100" cy="1044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US" sz="4800" b="1">
                <a:solidFill>
                  <a:srgbClr val="0098C7"/>
                </a:solidFill>
                <a:latin typeface="Times New Roman"/>
                <a:ea typeface="Times New Roman"/>
                <a:cs typeface="Times New Roman"/>
                <a:sym typeface="Times New Roman"/>
              </a:rPr>
              <a:t>Thank You!</a:t>
            </a:r>
          </a:p>
        </p:txBody>
      </p:sp>
    </p:spTree>
    <p:extLst>
      <p:ext uri="{BB962C8B-B14F-4D97-AF65-F5344CB8AC3E}">
        <p14:creationId xmlns:p14="http://schemas.microsoft.com/office/powerpoint/2010/main" val="4242452530"/>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body" idx="4294967295"/>
          </p:nvPr>
        </p:nvSpPr>
        <p:spPr>
          <a:xfrm>
            <a:off x="4772950" y="307117"/>
            <a:ext cx="1648200" cy="885600"/>
          </a:xfrm>
          <a:prstGeom prst="rect">
            <a:avLst/>
          </a:prstGeom>
        </p:spPr>
        <p:txBody>
          <a:bodyPr wrap="square" lIns="121900" tIns="121900" rIns="121900" bIns="121900" anchor="b" anchorCtr="0">
            <a:noAutofit/>
          </a:bodyPr>
          <a:lstStyle/>
          <a:p>
            <a:pPr marL="0" lvl="0" indent="0" rtl="0">
              <a:spcBef>
                <a:spcPts val="0"/>
              </a:spcBef>
              <a:buNone/>
            </a:pPr>
            <a:r>
              <a:rPr lang="en-US" sz="2400" b="1">
                <a:solidFill>
                  <a:srgbClr val="0070AD"/>
                </a:solidFill>
                <a:latin typeface="Times New Roman"/>
                <a:ea typeface="Times New Roman"/>
                <a:cs typeface="Times New Roman"/>
                <a:sym typeface="Times New Roman"/>
              </a:rPr>
              <a:t>Printer</a:t>
            </a:r>
          </a:p>
        </p:txBody>
      </p:sp>
      <p:sp>
        <p:nvSpPr>
          <p:cNvPr id="250" name="Shape 250"/>
          <p:cNvSpPr txBox="1"/>
          <p:nvPr/>
        </p:nvSpPr>
        <p:spPr>
          <a:xfrm>
            <a:off x="1760075" y="4970067"/>
            <a:ext cx="1254900" cy="3390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a:t>Laser Printer</a:t>
            </a:r>
          </a:p>
        </p:txBody>
      </p:sp>
      <p:sp>
        <p:nvSpPr>
          <p:cNvPr id="251" name="Shape 251"/>
          <p:cNvSpPr txBox="1"/>
          <p:nvPr/>
        </p:nvSpPr>
        <p:spPr>
          <a:xfrm>
            <a:off x="8391823" y="4970067"/>
            <a:ext cx="1396200" cy="339000"/>
          </a:xfrm>
          <a:prstGeom prst="rect">
            <a:avLst/>
          </a:prstGeom>
          <a:noFill/>
          <a:ln>
            <a:noFill/>
          </a:ln>
        </p:spPr>
        <p:txBody>
          <a:bodyPr wrap="square" lIns="91425" tIns="91425" rIns="91425" bIns="91425" anchor="t" anchorCtr="0">
            <a:noAutofit/>
          </a:bodyPr>
          <a:lstStyle/>
          <a:p>
            <a:pPr marL="0" lvl="0" indent="0" rtl="0">
              <a:spcBef>
                <a:spcPts val="0"/>
              </a:spcBef>
              <a:buNone/>
            </a:pPr>
            <a:r>
              <a:rPr lang="en-US"/>
              <a:t>Inkjet Printer</a:t>
            </a:r>
          </a:p>
        </p:txBody>
      </p:sp>
      <p:pic>
        <p:nvPicPr>
          <p:cNvPr id="252" name="Shape 252"/>
          <p:cNvPicPr preferRelativeResize="0"/>
          <p:nvPr/>
        </p:nvPicPr>
        <p:blipFill>
          <a:blip r:embed="rId3">
            <a:alphaModFix/>
          </a:blip>
          <a:stretch>
            <a:fillRect/>
          </a:stretch>
        </p:blipFill>
        <p:spPr>
          <a:xfrm>
            <a:off x="429192" y="1587154"/>
            <a:ext cx="4912675" cy="3150875"/>
          </a:xfrm>
          <a:prstGeom prst="rect">
            <a:avLst/>
          </a:prstGeom>
          <a:noFill/>
          <a:ln>
            <a:noFill/>
          </a:ln>
        </p:spPr>
      </p:pic>
      <p:pic>
        <p:nvPicPr>
          <p:cNvPr id="253" name="Shape 253"/>
          <p:cNvPicPr preferRelativeResize="0"/>
          <p:nvPr/>
        </p:nvPicPr>
        <p:blipFill>
          <a:blip r:embed="rId4">
            <a:alphaModFix/>
          </a:blip>
          <a:stretch>
            <a:fillRect/>
          </a:stretch>
        </p:blipFill>
        <p:spPr>
          <a:xfrm>
            <a:off x="6235400" y="1480192"/>
            <a:ext cx="4654850" cy="3150875"/>
          </a:xfrm>
          <a:prstGeom prst="rect">
            <a:avLst/>
          </a:prstGeom>
          <a:noFill/>
          <a:ln>
            <a:noFill/>
          </a:ln>
        </p:spPr>
      </p:pic>
    </p:spTree>
    <p:extLst>
      <p:ext uri="{BB962C8B-B14F-4D97-AF65-F5344CB8AC3E}">
        <p14:creationId xmlns:p14="http://schemas.microsoft.com/office/powerpoint/2010/main" val="11327505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body" idx="4294967295"/>
          </p:nvPr>
        </p:nvSpPr>
        <p:spPr>
          <a:xfrm>
            <a:off x="5551913" y="665750"/>
            <a:ext cx="950100" cy="863700"/>
          </a:xfrm>
          <a:prstGeom prst="rect">
            <a:avLst/>
          </a:prstGeom>
          <a:noFill/>
          <a:ln>
            <a:noFill/>
          </a:ln>
        </p:spPr>
        <p:txBody>
          <a:bodyPr wrap="square" lIns="0" tIns="0" rIns="0" bIns="0" anchor="b" anchorCtr="0">
            <a:noAutofit/>
          </a:bodyPr>
          <a:lstStyle/>
          <a:p>
            <a:pPr marL="0" marR="0" lvl="0" indent="-165100" algn="l" rtl="0">
              <a:lnSpc>
                <a:spcPct val="115384"/>
              </a:lnSpc>
              <a:spcBef>
                <a:spcPts val="1000"/>
              </a:spcBef>
              <a:spcAft>
                <a:spcPts val="0"/>
              </a:spcAft>
              <a:buClr>
                <a:srgbClr val="0070AD"/>
              </a:buClr>
              <a:buSzPts val="2600"/>
              <a:buFont typeface="Arial"/>
              <a:buNone/>
            </a:pPr>
            <a:r>
              <a:rPr lang="en-US" b="1">
                <a:latin typeface="Times New Roman"/>
                <a:ea typeface="Times New Roman"/>
                <a:cs typeface="Times New Roman"/>
                <a:sym typeface="Times New Roman"/>
              </a:rPr>
              <a:t>SMPS</a:t>
            </a:r>
          </a:p>
        </p:txBody>
      </p:sp>
      <p:sp>
        <p:nvSpPr>
          <p:cNvPr id="260" name="Shape 260"/>
          <p:cNvSpPr txBox="1">
            <a:spLocks noGrp="1"/>
          </p:cNvSpPr>
          <p:nvPr>
            <p:ph type="body" idx="4294967295"/>
          </p:nvPr>
        </p:nvSpPr>
        <p:spPr>
          <a:xfrm>
            <a:off x="3868050" y="1993100"/>
            <a:ext cx="4455900" cy="399600"/>
          </a:xfrm>
          <a:prstGeom prst="rect">
            <a:avLst/>
          </a:prstGeom>
          <a:noFill/>
          <a:ln>
            <a:noFill/>
          </a:ln>
        </p:spPr>
        <p:txBody>
          <a:bodyPr wrap="square" lIns="0" tIns="0" rIns="0" bIns="0" anchor="t" anchorCtr="0">
            <a:noAutofit/>
          </a:bodyPr>
          <a:lstStyle/>
          <a:p>
            <a:pPr marL="0" marR="0" lvl="0" indent="-101600" algn="ctr" rtl="0">
              <a:lnSpc>
                <a:spcPct val="112500"/>
              </a:lnSpc>
              <a:spcBef>
                <a:spcPts val="0"/>
              </a:spcBef>
              <a:spcAft>
                <a:spcPts val="0"/>
              </a:spcAft>
              <a:buClr>
                <a:srgbClr val="0070AD"/>
              </a:buClr>
              <a:buSzPts val="1600"/>
              <a:buFont typeface="Arial"/>
              <a:buNone/>
            </a:pPr>
            <a:r>
              <a:rPr lang="en-US" sz="1600" i="0" u="none" strike="noStrike" cap="none" dirty="0" smtClean="0">
                <a:solidFill>
                  <a:srgbClr val="000000"/>
                </a:solidFill>
                <a:latin typeface="Times New Roman"/>
                <a:ea typeface="Times New Roman"/>
                <a:cs typeface="Times New Roman"/>
                <a:sym typeface="Times New Roman"/>
              </a:rPr>
              <a:t>Working Principle</a:t>
            </a:r>
            <a:endParaRPr lang="en-US" sz="1600" i="0" u="none" strike="noStrike" cap="none" dirty="0">
              <a:solidFill>
                <a:srgbClr val="000000"/>
              </a:solidFill>
              <a:latin typeface="Times New Roman"/>
              <a:ea typeface="Times New Roman"/>
              <a:cs typeface="Times New Roman"/>
              <a:sym typeface="Times New Roman"/>
            </a:endParaRPr>
          </a:p>
        </p:txBody>
      </p:sp>
      <p:pic>
        <p:nvPicPr>
          <p:cNvPr id="261" name="Shape 261"/>
          <p:cNvPicPr preferRelativeResize="0"/>
          <p:nvPr/>
        </p:nvPicPr>
        <p:blipFill rotWithShape="1">
          <a:blip r:embed="rId3">
            <a:alphaModFix/>
          </a:blip>
          <a:srcRect/>
          <a:stretch/>
        </p:blipFill>
        <p:spPr>
          <a:xfrm>
            <a:off x="914404" y="3049195"/>
            <a:ext cx="10225135" cy="3384376"/>
          </a:xfrm>
          <a:prstGeom prst="rect">
            <a:avLst/>
          </a:prstGeom>
          <a:noFill/>
          <a:ln>
            <a:noFill/>
          </a:ln>
        </p:spPr>
      </p:pic>
    </p:spTree>
    <p:extLst>
      <p:ext uri="{BB962C8B-B14F-4D97-AF65-F5344CB8AC3E}">
        <p14:creationId xmlns:p14="http://schemas.microsoft.com/office/powerpoint/2010/main" val="720833382"/>
      </p:ext>
    </p:extLst>
  </p:cSld>
  <p:clrMapOvr>
    <a:masterClrMapping/>
  </p:clrMapOvr>
  <p:transition spd="med">
    <p:fade thruBlk="1"/>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heme/theme1.xml><?xml version="1.0" encoding="utf-8"?>
<a:theme xmlns:a="http://schemas.openxmlformats.org/drawingml/2006/main" name="Capgemini_Template">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23552</TotalTime>
  <Words>2614</Words>
  <Application>Microsoft Office PowerPoint</Application>
  <PresentationFormat>Widescreen</PresentationFormat>
  <Paragraphs>621</Paragraphs>
  <Slides>75</Slides>
  <Notes>46</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75</vt:i4>
      </vt:variant>
    </vt:vector>
  </HeadingPairs>
  <TitlesOfParts>
    <vt:vector size="86" baseType="lpstr">
      <vt:lpstr>Arial</vt:lpstr>
      <vt:lpstr>Calibri</vt:lpstr>
      <vt:lpstr>Segoe UI</vt:lpstr>
      <vt:lpstr>Times New Roman</vt:lpstr>
      <vt:lpstr>Verdana</vt:lpstr>
      <vt:lpstr>Wingdings</vt:lpstr>
      <vt:lpstr>Capgemini_Template</vt:lpstr>
      <vt:lpstr>Section slides</vt:lpstr>
      <vt:lpstr>Content Layouts</vt:lpstr>
      <vt:lpstr>Content and Image Layouts</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File System:</vt:lpstr>
      <vt:lpstr>Types of File Systems</vt:lpstr>
      <vt:lpstr>FAT (File Allocation Table)</vt:lpstr>
      <vt:lpstr>PowerPoint Presentation</vt:lpstr>
      <vt:lpstr>NTFS:</vt:lpstr>
      <vt:lpstr>Comparison between NTFS &amp; FAT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PAGING</vt:lpstr>
      <vt:lpstr>                                      THRASHING</vt:lpstr>
      <vt:lpstr>                       MEMORYPOOL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Tomasz Cwiklinski</dc:creator>
  <cp:lastModifiedBy>Mohammed Asik, K</cp:lastModifiedBy>
  <cp:revision>215</cp:revision>
  <dcterms:created xsi:type="dcterms:W3CDTF">2017-10-18T07:07:16Z</dcterms:created>
  <dcterms:modified xsi:type="dcterms:W3CDTF">2018-03-27T12:50:00Z</dcterms:modified>
</cp:coreProperties>
</file>